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69" r:id="rId3"/>
    <p:sldId id="257" r:id="rId4"/>
    <p:sldId id="258" r:id="rId5"/>
    <p:sldId id="259" r:id="rId6"/>
    <p:sldId id="260" r:id="rId7"/>
    <p:sldId id="261" r:id="rId8"/>
    <p:sldId id="262" r:id="rId9"/>
    <p:sldId id="263" r:id="rId10"/>
    <p:sldId id="264" r:id="rId11"/>
    <p:sldId id="265" r:id="rId12"/>
    <p:sldId id="266" r:id="rId13"/>
    <p:sldId id="267" r:id="rId14"/>
  </p:sldIdLst>
  <p:sldSz cx="14630400" cy="8229600"/>
  <p:notesSz cx="8229600" cy="14630400"/>
  <p:embeddedFontLst>
    <p:embeddedFont>
      <p:font typeface="DM Sans Medium" pitchFamily="2" charset="0"/>
      <p:regular r:id="rId16"/>
    </p:embeddedFont>
    <p:embeddedFont>
      <p:font typeface="Inter" panose="02010600030101010101" charset="0"/>
      <p:regular r:id="rId1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498CC0C-1BCC-4350-BB99-22FAC97FC1D8}">
          <p14:sldIdLst>
            <p14:sldId id="256"/>
            <p14:sldId id="269"/>
            <p14:sldId id="257"/>
            <p14:sldId id="258"/>
            <p14:sldId id="259"/>
            <p14:sldId id="260"/>
            <p14:sldId id="261"/>
            <p14:sldId id="262"/>
            <p14:sldId id="263"/>
            <p14:sldId id="264"/>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812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03EC7-0CC3-3E6C-D162-82D58E72F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66F14B-0207-2193-6D83-381807E457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413A02-6491-6B4D-7592-5670A92943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2A6CE1-814C-62A2-9551-B713B4F5130E}"/>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31630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4546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基于YOLOv8的车辆检测与跟踪系统设计与实现</a:t>
            </a:r>
            <a:endParaRPr lang="en-US" sz="4450" dirty="0"/>
          </a:p>
        </p:txBody>
      </p:sp>
      <p:sp>
        <p:nvSpPr>
          <p:cNvPr id="4" name="Text 1"/>
          <p:cNvSpPr/>
          <p:nvPr/>
        </p:nvSpPr>
        <p:spPr>
          <a:xfrm>
            <a:off x="6280190" y="4503182"/>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2"/>
          <p:cNvSpPr/>
          <p:nvPr/>
        </p:nvSpPr>
        <p:spPr>
          <a:xfrm>
            <a:off x="6280190" y="512123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魏照轩                                                                指导教师：徐兆佳；王文鑫</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0548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系统实现功能</a:t>
            </a:r>
            <a:endParaRPr lang="en-US" sz="4450" dirty="0"/>
          </a:p>
        </p:txBody>
      </p:sp>
      <p:sp>
        <p:nvSpPr>
          <p:cNvPr id="4" name="Shape 1"/>
          <p:cNvSpPr/>
          <p:nvPr/>
        </p:nvSpPr>
        <p:spPr>
          <a:xfrm>
            <a:off x="793790" y="3309580"/>
            <a:ext cx="510302" cy="510302"/>
          </a:xfrm>
          <a:prstGeom prst="roundRect">
            <a:avLst>
              <a:gd name="adj" fmla="val 6667"/>
            </a:avLst>
          </a:prstGeom>
          <a:solidFill>
            <a:srgbClr val="EDEBE3"/>
          </a:solidFill>
          <a:ln/>
        </p:spPr>
      </p:sp>
      <p:pic>
        <p:nvPicPr>
          <p:cNvPr id="5" name="Image 1" descr="preencoded.png"/>
          <p:cNvPicPr>
            <a:picLocks noChangeAspect="1"/>
          </p:cNvPicPr>
          <p:nvPr/>
        </p:nvPicPr>
        <p:blipFill>
          <a:blip r:embed="rId4"/>
          <a:stretch>
            <a:fillRect/>
          </a:stretch>
        </p:blipFill>
        <p:spPr>
          <a:xfrm>
            <a:off x="878860" y="3352086"/>
            <a:ext cx="340162" cy="425291"/>
          </a:xfrm>
          <a:prstGeom prst="rect">
            <a:avLst/>
          </a:prstGeom>
        </p:spPr>
      </p:pic>
      <p:sp>
        <p:nvSpPr>
          <p:cNvPr id="6" name="Text 2"/>
          <p:cNvSpPr/>
          <p:nvPr/>
        </p:nvSpPr>
        <p:spPr>
          <a:xfrm>
            <a:off x="1530906" y="330958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功能流程</a:t>
            </a:r>
            <a:endParaRPr lang="en-US" sz="2200" dirty="0"/>
          </a:p>
        </p:txBody>
      </p:sp>
      <p:sp>
        <p:nvSpPr>
          <p:cNvPr id="7" name="Text 3"/>
          <p:cNvSpPr/>
          <p:nvPr/>
        </p:nvSpPr>
        <p:spPr>
          <a:xfrm>
            <a:off x="1530906" y="3799999"/>
            <a:ext cx="2927747" cy="72580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用户上传图片或视频，设定参数，执行检测与跟踪。</a:t>
            </a:r>
            <a:endParaRPr lang="en-US" sz="1750" dirty="0"/>
          </a:p>
        </p:txBody>
      </p:sp>
      <p:sp>
        <p:nvSpPr>
          <p:cNvPr id="8" name="Shape 4"/>
          <p:cNvSpPr/>
          <p:nvPr/>
        </p:nvSpPr>
        <p:spPr>
          <a:xfrm>
            <a:off x="4685467" y="3309580"/>
            <a:ext cx="510302" cy="510302"/>
          </a:xfrm>
          <a:prstGeom prst="roundRect">
            <a:avLst>
              <a:gd name="adj" fmla="val 6667"/>
            </a:avLst>
          </a:prstGeom>
          <a:solidFill>
            <a:srgbClr val="EDEBE3"/>
          </a:solidFill>
          <a:ln/>
        </p:spPr>
      </p:sp>
      <p:pic>
        <p:nvPicPr>
          <p:cNvPr id="9" name="Image 2" descr="preencoded.png"/>
          <p:cNvPicPr>
            <a:picLocks noChangeAspect="1"/>
          </p:cNvPicPr>
          <p:nvPr/>
        </p:nvPicPr>
        <p:blipFill>
          <a:blip r:embed="rId5"/>
          <a:stretch>
            <a:fillRect/>
          </a:stretch>
        </p:blipFill>
        <p:spPr>
          <a:xfrm>
            <a:off x="4770537" y="3352086"/>
            <a:ext cx="340162" cy="425291"/>
          </a:xfrm>
          <a:prstGeom prst="rect">
            <a:avLst/>
          </a:prstGeom>
        </p:spPr>
      </p:pic>
      <p:sp>
        <p:nvSpPr>
          <p:cNvPr id="10" name="Text 5"/>
          <p:cNvSpPr/>
          <p:nvPr/>
        </p:nvSpPr>
        <p:spPr>
          <a:xfrm>
            <a:off x="5422583" y="330958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越线计数</a:t>
            </a:r>
            <a:endParaRPr lang="en-US" sz="2200" dirty="0"/>
          </a:p>
        </p:txBody>
      </p:sp>
      <p:sp>
        <p:nvSpPr>
          <p:cNvPr id="11" name="Text 6"/>
          <p:cNvSpPr/>
          <p:nvPr/>
        </p:nvSpPr>
        <p:spPr>
          <a:xfrm>
            <a:off x="5422583" y="3799999"/>
            <a:ext cx="2927747"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设定虚拟线段统计过线的车辆数量实现基本的交通流量统计。</a:t>
            </a:r>
            <a:endParaRPr lang="en-US" sz="1750" dirty="0"/>
          </a:p>
        </p:txBody>
      </p:sp>
      <p:sp>
        <p:nvSpPr>
          <p:cNvPr id="12" name="Shape 7"/>
          <p:cNvSpPr/>
          <p:nvPr/>
        </p:nvSpPr>
        <p:spPr>
          <a:xfrm>
            <a:off x="793790" y="5370671"/>
            <a:ext cx="510302" cy="510302"/>
          </a:xfrm>
          <a:prstGeom prst="roundRect">
            <a:avLst>
              <a:gd name="adj" fmla="val 6667"/>
            </a:avLst>
          </a:prstGeom>
          <a:solidFill>
            <a:srgbClr val="EDEBE3"/>
          </a:solidFill>
          <a:ln/>
        </p:spPr>
      </p:sp>
      <p:pic>
        <p:nvPicPr>
          <p:cNvPr id="13" name="Image 3" descr="preencoded.png"/>
          <p:cNvPicPr>
            <a:picLocks noChangeAspect="1"/>
          </p:cNvPicPr>
          <p:nvPr/>
        </p:nvPicPr>
        <p:blipFill>
          <a:blip r:embed="rId6"/>
          <a:stretch>
            <a:fillRect/>
          </a:stretch>
        </p:blipFill>
        <p:spPr>
          <a:xfrm>
            <a:off x="878860" y="5413177"/>
            <a:ext cx="340162" cy="425291"/>
          </a:xfrm>
          <a:prstGeom prst="rect">
            <a:avLst/>
          </a:prstGeom>
        </p:spPr>
      </p:pic>
      <p:sp>
        <p:nvSpPr>
          <p:cNvPr id="14" name="Text 8"/>
          <p:cNvSpPr/>
          <p:nvPr/>
        </p:nvSpPr>
        <p:spPr>
          <a:xfrm>
            <a:off x="1530906" y="53706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实时轨迹绘制</a:t>
            </a:r>
            <a:endParaRPr lang="en-US" sz="2200" dirty="0"/>
          </a:p>
        </p:txBody>
      </p:sp>
      <p:sp>
        <p:nvSpPr>
          <p:cNvPr id="15" name="Text 9"/>
          <p:cNvSpPr/>
          <p:nvPr/>
        </p:nvSpPr>
        <p:spPr>
          <a:xfrm>
            <a:off x="1530906" y="5861090"/>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结合DeepSort实现视频中车辆移动轨迹实时展示。</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32874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系统主要框架</a:t>
            </a:r>
            <a:endParaRPr lang="en-US" sz="4450" dirty="0"/>
          </a:p>
        </p:txBody>
      </p:sp>
      <p:sp>
        <p:nvSpPr>
          <p:cNvPr id="3" name="Text 1"/>
          <p:cNvSpPr/>
          <p:nvPr/>
        </p:nvSpPr>
        <p:spPr>
          <a:xfrm>
            <a:off x="793790" y="3581757"/>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系统为了符合“高内聚，低耦合”的思想，采用传统的三层架构来设计，分为表示层，应用逻辑层和数据层。</a:t>
            </a:r>
            <a:endParaRPr lang="en-US" sz="1750" dirty="0"/>
          </a:p>
        </p:txBody>
      </p:sp>
      <p:sp>
        <p:nvSpPr>
          <p:cNvPr id="4" name="Text 2"/>
          <p:cNvSpPr/>
          <p:nvPr/>
        </p:nvSpPr>
        <p:spPr>
          <a:xfrm>
            <a:off x="7599521" y="3581757"/>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表示层：负责与用户交互，展示检测结果和图表</a:t>
            </a:r>
            <a:endParaRPr lang="en-US" sz="1750" dirty="0"/>
          </a:p>
        </p:txBody>
      </p:sp>
      <p:sp>
        <p:nvSpPr>
          <p:cNvPr id="5" name="Text 3"/>
          <p:cNvSpPr/>
          <p:nvPr/>
        </p:nvSpPr>
        <p:spPr>
          <a:xfrm>
            <a:off x="7599521" y="4148733"/>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应用逻辑层：处理系统核心逻辑，协调各模块操作</a:t>
            </a:r>
            <a:endParaRPr lang="en-US" sz="1750" dirty="0"/>
          </a:p>
        </p:txBody>
      </p:sp>
      <p:sp>
        <p:nvSpPr>
          <p:cNvPr id="6" name="Text 4"/>
          <p:cNvSpPr/>
          <p:nvPr/>
        </p:nvSpPr>
        <p:spPr>
          <a:xfrm>
            <a:off x="7599521" y="4715708"/>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数据层：负责数据存储和管理</a:t>
            </a:r>
            <a:endParaRPr lang="en-US" sz="1750" dirty="0"/>
          </a:p>
        </p:txBody>
      </p:sp>
      <p:sp>
        <p:nvSpPr>
          <p:cNvPr id="7" name="Text 5"/>
          <p:cNvSpPr/>
          <p:nvPr/>
        </p:nvSpPr>
        <p:spPr>
          <a:xfrm>
            <a:off x="793790" y="5537835"/>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304311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为什么选择YOLOv8</a:t>
            </a:r>
            <a:endParaRPr lang="en-US" sz="4450" dirty="0"/>
          </a:p>
        </p:txBody>
      </p:sp>
      <p:sp>
        <p:nvSpPr>
          <p:cNvPr id="3" name="Text 1"/>
          <p:cNvSpPr/>
          <p:nvPr/>
        </p:nvSpPr>
        <p:spPr>
          <a:xfrm>
            <a:off x="793790" y="420552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在第八代之前的版本，性能不如v8</a:t>
            </a:r>
            <a:endParaRPr lang="en-US" sz="1750" dirty="0"/>
          </a:p>
        </p:txBody>
      </p:sp>
      <p:sp>
        <p:nvSpPr>
          <p:cNvPr id="4" name="Text 2"/>
          <p:cNvSpPr/>
          <p:nvPr/>
        </p:nvSpPr>
        <p:spPr>
          <a:xfrm>
            <a:off x="793790" y="482357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第八代之后的版本，第九代和第十代都是论文，是学者提出的新增加的模块的一些思想，其底层代码仍然使用v8</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0661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总结与未来展望</a:t>
            </a:r>
            <a:endParaRPr lang="en-US" sz="4450" dirty="0"/>
          </a:p>
        </p:txBody>
      </p:sp>
      <p:sp>
        <p:nvSpPr>
          <p:cNvPr id="4" name="Shape 1"/>
          <p:cNvSpPr/>
          <p:nvPr/>
        </p:nvSpPr>
        <p:spPr>
          <a:xfrm>
            <a:off x="793790" y="2555558"/>
            <a:ext cx="7556421" cy="1306949"/>
          </a:xfrm>
          <a:prstGeom prst="roundRect">
            <a:avLst>
              <a:gd name="adj" fmla="val 2603"/>
            </a:avLst>
          </a:prstGeom>
          <a:solidFill>
            <a:srgbClr val="EDEBE3"/>
          </a:solidFill>
          <a:ln/>
        </p:spPr>
      </p:sp>
      <p:sp>
        <p:nvSpPr>
          <p:cNvPr id="5" name="Text 2"/>
          <p:cNvSpPr/>
          <p:nvPr/>
        </p:nvSpPr>
        <p:spPr>
          <a:xfrm>
            <a:off x="1020604" y="27823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研究总结</a:t>
            </a:r>
            <a:endParaRPr lang="en-US" sz="2200" dirty="0"/>
          </a:p>
        </p:txBody>
      </p:sp>
      <p:sp>
        <p:nvSpPr>
          <p:cNvPr id="6" name="Text 3"/>
          <p:cNvSpPr/>
          <p:nvPr/>
        </p:nvSpPr>
        <p:spPr>
          <a:xfrm>
            <a:off x="1020604" y="3272790"/>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系统实现了高效稳定的车辆检测与跟踪，具备多功能交互界面。</a:t>
            </a:r>
            <a:endParaRPr lang="en-US" sz="1750" dirty="0"/>
          </a:p>
        </p:txBody>
      </p:sp>
      <p:sp>
        <p:nvSpPr>
          <p:cNvPr id="7" name="Shape 4"/>
          <p:cNvSpPr/>
          <p:nvPr/>
        </p:nvSpPr>
        <p:spPr>
          <a:xfrm>
            <a:off x="793790" y="4089321"/>
            <a:ext cx="7556421" cy="2633543"/>
          </a:xfrm>
          <a:prstGeom prst="roundRect">
            <a:avLst>
              <a:gd name="adj" fmla="val 1292"/>
            </a:avLst>
          </a:prstGeom>
          <a:solidFill>
            <a:srgbClr val="EDEBE3"/>
          </a:solidFill>
          <a:ln/>
        </p:spPr>
      </p:sp>
      <p:sp>
        <p:nvSpPr>
          <p:cNvPr id="8" name="Text 5"/>
          <p:cNvSpPr/>
          <p:nvPr/>
        </p:nvSpPr>
        <p:spPr>
          <a:xfrm>
            <a:off x="1020604" y="43161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未来工作</a:t>
            </a:r>
            <a:endParaRPr lang="en-US" sz="2200" dirty="0"/>
          </a:p>
        </p:txBody>
      </p:sp>
      <p:sp>
        <p:nvSpPr>
          <p:cNvPr id="9" name="Text 6"/>
          <p:cNvSpPr/>
          <p:nvPr/>
        </p:nvSpPr>
        <p:spPr>
          <a:xfrm>
            <a:off x="1020604" y="4806553"/>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增加摄像头实时监测能力</a:t>
            </a:r>
            <a:endParaRPr lang="en-US" sz="1750" dirty="0"/>
          </a:p>
        </p:txBody>
      </p:sp>
      <p:sp>
        <p:nvSpPr>
          <p:cNvPr id="10" name="Text 7"/>
          <p:cNvSpPr/>
          <p:nvPr/>
        </p:nvSpPr>
        <p:spPr>
          <a:xfrm>
            <a:off x="1020604" y="5248751"/>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强化用户权限与数据安全</a:t>
            </a:r>
            <a:endParaRPr lang="en-US" sz="1750" dirty="0"/>
          </a:p>
        </p:txBody>
      </p:sp>
      <p:sp>
        <p:nvSpPr>
          <p:cNvPr id="11" name="Text 8"/>
          <p:cNvSpPr/>
          <p:nvPr/>
        </p:nvSpPr>
        <p:spPr>
          <a:xfrm>
            <a:off x="1020604" y="5690949"/>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提升算法鲁棒性应对复杂场景</a:t>
            </a:r>
            <a:endParaRPr lang="en-US" sz="1750" dirty="0"/>
          </a:p>
        </p:txBody>
      </p:sp>
      <p:sp>
        <p:nvSpPr>
          <p:cNvPr id="12" name="Text 9"/>
          <p:cNvSpPr/>
          <p:nvPr/>
        </p:nvSpPr>
        <p:spPr>
          <a:xfrm>
            <a:off x="1020604" y="6133148"/>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优化界面交互及批量处理机制</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50084-7CC1-19FC-31BA-3FAD3A8CDE2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E2E0FA4-7703-B353-316E-FDD7C42BD902}"/>
              </a:ext>
            </a:extLst>
          </p:cNvPr>
          <p:cNvSpPr/>
          <p:nvPr/>
        </p:nvSpPr>
        <p:spPr>
          <a:xfrm>
            <a:off x="545068" y="429220"/>
            <a:ext cx="3893463" cy="486608"/>
          </a:xfrm>
          <a:prstGeom prst="rect">
            <a:avLst/>
          </a:prstGeom>
          <a:noFill/>
          <a:ln/>
        </p:spPr>
        <p:txBody>
          <a:bodyPr wrap="none" lIns="0" tIns="0" rIns="0" bIns="0" rtlCol="0" anchor="t"/>
          <a:lstStyle/>
          <a:p>
            <a:pPr marL="0" indent="0" algn="l">
              <a:lnSpc>
                <a:spcPts val="3800"/>
              </a:lnSpc>
              <a:buNone/>
            </a:pPr>
            <a:r>
              <a:rPr lang="zh-CN" altLang="en-US" sz="3050" dirty="0">
                <a:solidFill>
                  <a:srgbClr val="161613"/>
                </a:solidFill>
                <a:latin typeface="DM Sans Medium" pitchFamily="34" charset="0"/>
                <a:ea typeface="DM Sans Medium" pitchFamily="34" charset="-122"/>
                <a:cs typeface="DM Sans Medium" pitchFamily="34" charset="-120"/>
              </a:rPr>
              <a:t>中外研究现状</a:t>
            </a:r>
            <a:endParaRPr lang="en-US" sz="3050" dirty="0"/>
          </a:p>
        </p:txBody>
      </p:sp>
      <p:sp>
        <p:nvSpPr>
          <p:cNvPr id="6" name="Text 3">
            <a:extLst>
              <a:ext uri="{FF2B5EF4-FFF2-40B4-BE49-F238E27FC236}">
                <a16:creationId xmlns:a16="http://schemas.microsoft.com/office/drawing/2014/main" id="{B5442CED-6B95-9F27-760E-CF38F9167691}"/>
              </a:ext>
            </a:extLst>
          </p:cNvPr>
          <p:cNvSpPr/>
          <p:nvPr/>
        </p:nvSpPr>
        <p:spPr>
          <a:xfrm>
            <a:off x="545068" y="7551301"/>
            <a:ext cx="13540264" cy="249079"/>
          </a:xfrm>
          <a:prstGeom prst="rect">
            <a:avLst/>
          </a:prstGeom>
          <a:noFill/>
          <a:ln/>
        </p:spPr>
        <p:txBody>
          <a:bodyPr wrap="none" lIns="0" tIns="0" rIns="0" bIns="0" rtlCol="0" anchor="t"/>
          <a:lstStyle/>
          <a:p>
            <a:pPr marL="0" indent="0" algn="l">
              <a:lnSpc>
                <a:spcPts val="1950"/>
              </a:lnSpc>
              <a:buNone/>
            </a:pPr>
            <a:endParaRPr lang="en-US" sz="1200" dirty="0"/>
          </a:p>
        </p:txBody>
      </p:sp>
      <p:sp>
        <p:nvSpPr>
          <p:cNvPr id="8" name="文本框 7">
            <a:extLst>
              <a:ext uri="{FF2B5EF4-FFF2-40B4-BE49-F238E27FC236}">
                <a16:creationId xmlns:a16="http://schemas.microsoft.com/office/drawing/2014/main" id="{46F4796D-ECDA-3613-B62F-FC4875920387}"/>
              </a:ext>
            </a:extLst>
          </p:cNvPr>
          <p:cNvSpPr txBox="1"/>
          <p:nvPr/>
        </p:nvSpPr>
        <p:spPr>
          <a:xfrm>
            <a:off x="259773" y="1903702"/>
            <a:ext cx="6556663" cy="5298886"/>
          </a:xfrm>
          <a:prstGeom prst="rect">
            <a:avLst/>
          </a:prstGeom>
          <a:noFill/>
        </p:spPr>
        <p:txBody>
          <a:bodyPr wrap="square">
            <a:spAutoFit/>
          </a:bodyPr>
          <a:lstStyle/>
          <a:p>
            <a:pPr indent="304800" algn="just">
              <a:lnSpc>
                <a:spcPts val="2400"/>
              </a:lnSpc>
              <a:buNone/>
            </a:pPr>
            <a:r>
              <a:rPr lang="zh-CN" altLang="zh-CN" sz="1800" kern="100" dirty="0">
                <a:effectLst/>
                <a:latin typeface="Times New Roman" panose="02020603050405020304" pitchFamily="18" charset="0"/>
                <a:ea typeface="宋体" panose="02010600030101010101" pitchFamily="2" charset="-122"/>
              </a:rPr>
              <a:t>周飞的研究团队提出了一种轻量级的交通监控车辆检测算法，他们替换了</a:t>
            </a:r>
            <a:r>
              <a:rPr lang="en-US" altLang="zh-CN" sz="1800" kern="100" dirty="0">
                <a:effectLst/>
                <a:latin typeface="Times New Roman" panose="02020603050405020304" pitchFamily="18" charset="0"/>
                <a:ea typeface="宋体" panose="02010600030101010101" pitchFamily="2" charset="-122"/>
              </a:rPr>
              <a:t>YOLOv8</a:t>
            </a:r>
            <a:r>
              <a:rPr lang="zh-CN" altLang="zh-CN" sz="1800" kern="100" dirty="0">
                <a:effectLst/>
                <a:latin typeface="Times New Roman" panose="02020603050405020304" pitchFamily="18" charset="0"/>
                <a:ea typeface="宋体" panose="02010600030101010101" pitchFamily="2" charset="-122"/>
              </a:rPr>
              <a:t>的骨干特征提取网络，引入相似度注意力机制</a:t>
            </a:r>
            <a:r>
              <a:rPr lang="en-US" altLang="zh-CN" sz="1800" kern="100" dirty="0">
                <a:effectLst/>
                <a:latin typeface="Times New Roman" panose="02020603050405020304" pitchFamily="18" charset="0"/>
                <a:ea typeface="宋体" panose="02010600030101010101" pitchFamily="2" charset="-122"/>
              </a:rPr>
              <a:t>(Sim Attention)</a:t>
            </a:r>
            <a:r>
              <a:rPr lang="zh-CN" altLang="zh-CN" sz="1800" kern="100" dirty="0">
                <a:effectLst/>
                <a:latin typeface="Times New Roman" panose="02020603050405020304" pitchFamily="18" charset="0"/>
                <a:ea typeface="宋体" panose="02010600030101010101" pitchFamily="2" charset="-122"/>
              </a:rPr>
              <a:t>模块，这一改变提升了模型的检测精度和推理速度。他们针对密集车流和小尺度车辆的检测问题，增加了小目标检测头，并采用自适应权重调整的损失函数，优化了模型的泛化能力，实验结果说明，他们提高了检测精度</a:t>
            </a:r>
            <a:r>
              <a:rPr lang="en-US" altLang="zh-CN" sz="1800" kern="100" dirty="0">
                <a:effectLst/>
                <a:latin typeface="Times New Roman" panose="02020603050405020304" pitchFamily="18" charset="0"/>
                <a:ea typeface="宋体" panose="02010600030101010101" pitchFamily="2" charset="-122"/>
              </a:rPr>
              <a:t>(mAP)</a:t>
            </a:r>
            <a:r>
              <a:rPr lang="zh-CN" altLang="zh-CN" sz="1800" kern="100" dirty="0">
                <a:effectLst/>
                <a:latin typeface="Times New Roman" panose="02020603050405020304" pitchFamily="18" charset="0"/>
                <a:ea typeface="宋体" panose="02010600030101010101" pitchFamily="2" charset="-122"/>
              </a:rPr>
              <a:t>和检测速度。</a:t>
            </a:r>
            <a:endParaRPr lang="zh-CN" altLang="zh-CN" sz="1400" kern="100" dirty="0">
              <a:effectLst/>
              <a:latin typeface="Times New Roman" panose="02020603050405020304" pitchFamily="18" charset="0"/>
              <a:ea typeface="宋体" panose="02010600030101010101" pitchFamily="2" charset="-122"/>
            </a:endParaRPr>
          </a:p>
          <a:p>
            <a:pPr indent="304800" algn="just">
              <a:lnSpc>
                <a:spcPts val="2400"/>
              </a:lnSpc>
              <a:buNone/>
            </a:pPr>
            <a:r>
              <a:rPr lang="zh-CN" altLang="zh-CN" sz="1800" kern="100" dirty="0">
                <a:effectLst/>
                <a:latin typeface="Times New Roman" panose="02020603050405020304" pitchFamily="18" charset="0"/>
                <a:ea typeface="宋体" panose="02010600030101010101" pitchFamily="2" charset="-122"/>
              </a:rPr>
              <a:t>张利丰提出了改进的</a:t>
            </a:r>
            <a:r>
              <a:rPr lang="en-US" altLang="zh-CN" sz="1800" kern="100" dirty="0">
                <a:effectLst/>
                <a:latin typeface="Times New Roman" panose="02020603050405020304" pitchFamily="18" charset="0"/>
                <a:ea typeface="宋体" panose="02010600030101010101" pitchFamily="2" charset="-122"/>
              </a:rPr>
              <a:t>RBT-YOLOv8</a:t>
            </a:r>
            <a:r>
              <a:rPr lang="zh-CN" altLang="zh-CN" sz="1800" kern="100" dirty="0">
                <a:effectLst/>
                <a:latin typeface="Times New Roman" panose="02020603050405020304" pitchFamily="18" charset="0"/>
                <a:ea typeface="宋体" panose="02010600030101010101" pitchFamily="2" charset="-122"/>
              </a:rPr>
              <a:t>算法，他借助多尺度融合方式和</a:t>
            </a:r>
            <a:r>
              <a:rPr lang="en-US" altLang="zh-CN" sz="1800" kern="100" dirty="0">
                <a:effectLst/>
                <a:latin typeface="Times New Roman" panose="02020603050405020304" pitchFamily="18" charset="0"/>
                <a:ea typeface="宋体" panose="02010600030101010101" pitchFamily="2" charset="-122"/>
              </a:rPr>
              <a:t>Triplet Attention</a:t>
            </a:r>
            <a:r>
              <a:rPr lang="zh-CN" altLang="zh-CN" sz="1800" kern="100" dirty="0">
                <a:effectLst/>
                <a:latin typeface="Times New Roman" panose="02020603050405020304" pitchFamily="18" charset="0"/>
                <a:ea typeface="宋体" panose="02010600030101010101" pitchFamily="2" charset="-122"/>
              </a:rPr>
              <a:t>机制，提高了对小目标的检测能力。引入</a:t>
            </a:r>
            <a:r>
              <a:rPr lang="en-US" altLang="zh-CN" sz="1800" kern="100" dirty="0">
                <a:effectLst/>
                <a:latin typeface="Times New Roman" panose="02020603050405020304" pitchFamily="18" charset="0"/>
                <a:ea typeface="宋体" panose="02010600030101010101" pitchFamily="2" charset="-122"/>
              </a:rPr>
              <a:t>SoftNMS</a:t>
            </a:r>
            <a:r>
              <a:rPr lang="zh-CN" altLang="zh-CN" sz="1800" kern="100" dirty="0">
                <a:effectLst/>
                <a:latin typeface="Times New Roman" panose="02020603050405020304" pitchFamily="18" charset="0"/>
                <a:ea typeface="宋体" panose="02010600030101010101" pitchFamily="2" charset="-122"/>
              </a:rPr>
              <a:t>代替传统非极大值抑制，提升了模型对重叠目标的处理能力，实验结果显示，该算法在</a:t>
            </a:r>
            <a:r>
              <a:rPr lang="en-US" altLang="zh-CN" sz="1800" kern="100" dirty="0">
                <a:effectLst/>
                <a:latin typeface="Times New Roman" panose="02020603050405020304" pitchFamily="18" charset="0"/>
                <a:ea typeface="宋体" panose="02010600030101010101" pitchFamily="2" charset="-122"/>
              </a:rPr>
              <a:t>PASCAL VOC</a:t>
            </a:r>
            <a:r>
              <a:rPr lang="zh-CN" altLang="zh-CN" sz="1800" kern="100" dirty="0">
                <a:effectLst/>
                <a:latin typeface="Times New Roman" panose="02020603050405020304" pitchFamily="18" charset="0"/>
                <a:ea typeface="宋体" panose="02010600030101010101" pitchFamily="2" charset="-122"/>
              </a:rPr>
              <a:t>数据集和</a:t>
            </a:r>
            <a:r>
              <a:rPr lang="en-US" altLang="zh-CN" sz="1800" kern="100" dirty="0">
                <a:effectLst/>
                <a:latin typeface="Times New Roman" panose="02020603050405020304" pitchFamily="18" charset="0"/>
                <a:ea typeface="宋体" panose="02010600030101010101" pitchFamily="2" charset="-122"/>
              </a:rPr>
              <a:t>COCO</a:t>
            </a:r>
            <a:r>
              <a:rPr lang="zh-CN" altLang="zh-CN" sz="1800" kern="100" dirty="0">
                <a:effectLst/>
                <a:latin typeface="Times New Roman" panose="02020603050405020304" pitchFamily="18" charset="0"/>
                <a:ea typeface="宋体" panose="02010600030101010101" pitchFamily="2" charset="-122"/>
              </a:rPr>
              <a:t>数据集上的性能明显强于原始的</a:t>
            </a:r>
            <a:r>
              <a:rPr lang="en-US" altLang="zh-CN" sz="1800" kern="100" dirty="0">
                <a:effectLst/>
                <a:latin typeface="Times New Roman" panose="02020603050405020304" pitchFamily="18" charset="0"/>
                <a:ea typeface="宋体" panose="02010600030101010101" pitchFamily="2" charset="-122"/>
              </a:rPr>
              <a:t>YOLOv8</a:t>
            </a:r>
            <a:r>
              <a:rPr lang="zh-CN" altLang="zh-CN" sz="1800" kern="100" dirty="0">
                <a:effectLst/>
                <a:latin typeface="Times New Roman" panose="02020603050405020304" pitchFamily="18" charset="0"/>
                <a:ea typeface="宋体" panose="02010600030101010101" pitchFamily="2" charset="-122"/>
              </a:rPr>
              <a:t>模型。</a:t>
            </a:r>
            <a:endParaRPr lang="zh-CN" altLang="zh-CN" sz="1400" kern="100" dirty="0">
              <a:effectLst/>
              <a:latin typeface="Times New Roman" panose="02020603050405020304" pitchFamily="18" charset="0"/>
              <a:ea typeface="宋体" panose="02010600030101010101" pitchFamily="2" charset="-122"/>
            </a:endParaRPr>
          </a:p>
          <a:p>
            <a:pPr indent="304800" algn="just">
              <a:lnSpc>
                <a:spcPts val="2400"/>
              </a:lnSpc>
            </a:pPr>
            <a:r>
              <a:rPr lang="zh-CN" altLang="zh-CN" sz="1800" kern="100" dirty="0">
                <a:effectLst/>
                <a:latin typeface="Times New Roman" panose="02020603050405020304" pitchFamily="18" charset="0"/>
                <a:ea typeface="宋体" panose="02010600030101010101" pitchFamily="2" charset="-122"/>
              </a:rPr>
              <a:t>国内学者曾尝试将</a:t>
            </a:r>
            <a:r>
              <a:rPr lang="en-US" altLang="zh-CN" sz="1800" kern="100" dirty="0">
                <a:effectLst/>
                <a:latin typeface="Times New Roman" panose="02020603050405020304" pitchFamily="18" charset="0"/>
                <a:ea typeface="宋体" panose="02010600030101010101" pitchFamily="2" charset="-122"/>
              </a:rPr>
              <a:t>YOLOv8</a:t>
            </a:r>
            <a:r>
              <a:rPr lang="zh-CN" altLang="zh-CN" sz="1800" kern="100" dirty="0">
                <a:effectLst/>
                <a:latin typeface="Times New Roman" panose="02020603050405020304" pitchFamily="18" charset="0"/>
                <a:ea typeface="宋体" panose="02010600030101010101" pitchFamily="2" charset="-122"/>
              </a:rPr>
              <a:t>应用于无人机交通监控领域，史涛和崔杰所进行的研究对</a:t>
            </a:r>
            <a:r>
              <a:rPr lang="en-US" altLang="zh-CN" sz="1800" kern="100" dirty="0">
                <a:effectLst/>
                <a:latin typeface="Times New Roman" panose="02020603050405020304" pitchFamily="18" charset="0"/>
                <a:ea typeface="宋体" panose="02010600030101010101" pitchFamily="2" charset="-122"/>
              </a:rPr>
              <a:t>YOLOv8-CX</a:t>
            </a:r>
            <a:r>
              <a:rPr lang="zh-CN" altLang="zh-CN" sz="1800" kern="100" dirty="0">
                <a:effectLst/>
                <a:latin typeface="Times New Roman" panose="02020603050405020304" pitchFamily="18" charset="0"/>
                <a:ea typeface="宋体" panose="02010600030101010101" pitchFamily="2" charset="-122"/>
              </a:rPr>
              <a:t>算法做出改进，他们引入</a:t>
            </a:r>
            <a:r>
              <a:rPr lang="en-US" altLang="zh-CN" sz="1800" kern="100" dirty="0">
                <a:effectLst/>
                <a:latin typeface="Times New Roman" panose="02020603050405020304" pitchFamily="18" charset="0"/>
                <a:ea typeface="宋体" panose="02010600030101010101" pitchFamily="2" charset="-122"/>
              </a:rPr>
              <a:t>CF-2d</a:t>
            </a:r>
            <a:r>
              <a:rPr lang="zh-CN" altLang="zh-CN" sz="1800" kern="100" dirty="0">
                <a:effectLst/>
                <a:latin typeface="Times New Roman" panose="02020603050405020304" pitchFamily="18" charset="0"/>
                <a:ea typeface="宋体" panose="02010600030101010101" pitchFamily="2" charset="-122"/>
              </a:rPr>
              <a:t>模块，借此提高无人机在复杂背景下的检测精度以及实时性，最终实验结果显示，该算法于</a:t>
            </a:r>
            <a:r>
              <a:rPr lang="en-US" altLang="zh-CN" sz="1800" kern="100" dirty="0">
                <a:effectLst/>
                <a:latin typeface="Times New Roman" panose="02020603050405020304" pitchFamily="18" charset="0"/>
                <a:ea typeface="宋体" panose="02010600030101010101" pitchFamily="2" charset="-122"/>
              </a:rPr>
              <a:t>Mapsai</a:t>
            </a:r>
            <a:r>
              <a:rPr lang="zh-CN" altLang="zh-CN" sz="1800" kern="100" dirty="0">
                <a:effectLst/>
                <a:latin typeface="Times New Roman" panose="02020603050405020304" pitchFamily="18" charset="0"/>
                <a:ea typeface="宋体" panose="02010600030101010101" pitchFamily="2" charset="-122"/>
              </a:rPr>
              <a:t>数据集上的平均精度实现了</a:t>
            </a:r>
            <a:r>
              <a:rPr lang="en-US" altLang="zh-CN" sz="1800" kern="100" dirty="0">
                <a:effectLst/>
                <a:latin typeface="Times New Roman" panose="02020603050405020304" pitchFamily="18" charset="0"/>
                <a:ea typeface="宋体" panose="02010600030101010101" pitchFamily="2" charset="-122"/>
              </a:rPr>
              <a:t>11.2%</a:t>
            </a:r>
            <a:r>
              <a:rPr lang="zh-CN" altLang="zh-CN" sz="1800" kern="100" dirty="0">
                <a:effectLst/>
                <a:latin typeface="Times New Roman" panose="02020603050405020304" pitchFamily="18" charset="0"/>
                <a:ea typeface="宋体" panose="02010600030101010101" pitchFamily="2" charset="-122"/>
              </a:rPr>
              <a:t>的提升。</a:t>
            </a:r>
            <a:endParaRPr lang="zh-CN" altLang="zh-CN" sz="1400" kern="100" dirty="0">
              <a:effectLst/>
              <a:latin typeface="Times New Roman" panose="02020603050405020304" pitchFamily="18" charset="0"/>
              <a:ea typeface="宋体" panose="02010600030101010101" pitchFamily="2" charset="-122"/>
            </a:endParaRPr>
          </a:p>
        </p:txBody>
      </p:sp>
      <p:sp>
        <p:nvSpPr>
          <p:cNvPr id="11" name="文本框 10">
            <a:extLst>
              <a:ext uri="{FF2B5EF4-FFF2-40B4-BE49-F238E27FC236}">
                <a16:creationId xmlns:a16="http://schemas.microsoft.com/office/drawing/2014/main" id="{565D42DB-D98A-DBF8-B380-709532EC72DB}"/>
              </a:ext>
            </a:extLst>
          </p:cNvPr>
          <p:cNvSpPr txBox="1"/>
          <p:nvPr/>
        </p:nvSpPr>
        <p:spPr>
          <a:xfrm>
            <a:off x="6982691" y="1903702"/>
            <a:ext cx="7315200" cy="3765133"/>
          </a:xfrm>
          <a:prstGeom prst="rect">
            <a:avLst/>
          </a:prstGeom>
          <a:noFill/>
        </p:spPr>
        <p:txBody>
          <a:bodyPr wrap="square">
            <a:spAutoFit/>
          </a:bodyPr>
          <a:lstStyle/>
          <a:p>
            <a:pPr indent="304800" algn="just">
              <a:lnSpc>
                <a:spcPts val="2400"/>
              </a:lnSpc>
              <a:buNone/>
            </a:pPr>
            <a:r>
              <a:rPr lang="zh-CN" altLang="zh-CN" sz="1800" kern="100" dirty="0">
                <a:effectLst/>
                <a:latin typeface="Times New Roman" panose="02020603050405020304" pitchFamily="18" charset="0"/>
                <a:ea typeface="宋体" panose="02010600030101010101" pitchFamily="2" charset="-122"/>
              </a:rPr>
              <a:t>巴基斯坦和沙特阿拉伯联合团队提出的</a:t>
            </a:r>
            <a:r>
              <a:rPr lang="en-US" altLang="zh-CN" sz="1800" kern="100" dirty="0">
                <a:effectLst/>
                <a:latin typeface="Times New Roman" panose="02020603050405020304" pitchFamily="18" charset="0"/>
                <a:ea typeface="宋体" panose="02010600030101010101" pitchFamily="2" charset="-122"/>
              </a:rPr>
              <a:t>DeepSort-YOLOv8</a:t>
            </a:r>
            <a:r>
              <a:rPr lang="zh-CN" altLang="zh-CN" sz="1800" kern="100" dirty="0">
                <a:effectLst/>
                <a:latin typeface="Times New Roman" panose="02020603050405020304" pitchFamily="18" charset="0"/>
                <a:ea typeface="宋体" panose="02010600030101010101" pitchFamily="2" charset="-122"/>
              </a:rPr>
              <a:t>框架创新型的将</a:t>
            </a:r>
            <a:r>
              <a:rPr lang="en-US" altLang="zh-CN" sz="1800" kern="100" dirty="0">
                <a:effectLst/>
                <a:latin typeface="Times New Roman" panose="02020603050405020304" pitchFamily="18" charset="0"/>
                <a:ea typeface="宋体" panose="02010600030101010101" pitchFamily="2" charset="-122"/>
              </a:rPr>
              <a:t>FCM</a:t>
            </a:r>
            <a:r>
              <a:rPr lang="zh-CN" altLang="zh-CN" sz="1800" kern="100" dirty="0">
                <a:effectLst/>
                <a:latin typeface="Times New Roman" panose="02020603050405020304" pitchFamily="18" charset="0"/>
                <a:ea typeface="宋体" panose="02010600030101010101" pitchFamily="2" charset="-122"/>
              </a:rPr>
              <a:t>图像分割于</a:t>
            </a:r>
            <a:r>
              <a:rPr lang="en-US" altLang="zh-CN" sz="1800" kern="100" dirty="0">
                <a:effectLst/>
                <a:latin typeface="Times New Roman" panose="02020603050405020304" pitchFamily="18" charset="0"/>
                <a:ea typeface="宋体" panose="02010600030101010101" pitchFamily="2" charset="-122"/>
              </a:rPr>
              <a:t>ORB</a:t>
            </a:r>
            <a:r>
              <a:rPr lang="zh-CN" altLang="zh-CN" sz="1800" kern="100" dirty="0">
                <a:effectLst/>
                <a:latin typeface="Times New Roman" panose="02020603050405020304" pitchFamily="18" charset="0"/>
                <a:ea typeface="宋体" panose="02010600030101010101" pitchFamily="2" charset="-122"/>
              </a:rPr>
              <a:t>特征匹配相结合。该系统通过卡尔曼滤波补偿无人机拍摄时的运动模糊问题，在</a:t>
            </a:r>
            <a:r>
              <a:rPr lang="en-US" altLang="zh-CN" sz="1800" kern="100" dirty="0">
                <a:effectLst/>
                <a:latin typeface="Times New Roman" panose="02020603050405020304" pitchFamily="18" charset="0"/>
                <a:ea typeface="宋体" panose="02010600030101010101" pitchFamily="2" charset="-122"/>
              </a:rPr>
              <a:t>VEDIA</a:t>
            </a:r>
            <a:r>
              <a:rPr lang="zh-CN" altLang="zh-CN" sz="1800" kern="100" dirty="0">
                <a:effectLst/>
                <a:latin typeface="Times New Roman" panose="02020603050405020304" pitchFamily="18" charset="0"/>
                <a:ea typeface="宋体" panose="02010600030101010101" pitchFamily="2" charset="-122"/>
              </a:rPr>
              <a:t>航拍数据集上实现了</a:t>
            </a:r>
            <a:r>
              <a:rPr lang="en-US" altLang="zh-CN" sz="1800" kern="100" dirty="0">
                <a:effectLst/>
                <a:latin typeface="Times New Roman" panose="02020603050405020304" pitchFamily="18" charset="0"/>
                <a:ea typeface="宋体" panose="02010600030101010101" pitchFamily="2" charset="-122"/>
              </a:rPr>
              <a:t>0.89</a:t>
            </a:r>
            <a:r>
              <a:rPr lang="zh-CN" altLang="zh-CN" sz="1800" kern="100" dirty="0">
                <a:effectLst/>
                <a:latin typeface="Times New Roman" panose="02020603050405020304" pitchFamily="18" charset="0"/>
                <a:ea typeface="宋体" panose="02010600030101010101" pitchFamily="2" charset="-122"/>
              </a:rPr>
              <a:t>的追踪精度。</a:t>
            </a:r>
            <a:endParaRPr lang="zh-CN" altLang="zh-CN" sz="1400" kern="100" dirty="0">
              <a:effectLst/>
              <a:latin typeface="Times New Roman" panose="02020603050405020304" pitchFamily="18" charset="0"/>
              <a:ea typeface="宋体" panose="02010600030101010101" pitchFamily="2" charset="-122"/>
            </a:endParaRPr>
          </a:p>
          <a:p>
            <a:pPr indent="304800" algn="just">
              <a:lnSpc>
                <a:spcPts val="2400"/>
              </a:lnSpc>
              <a:buNone/>
            </a:pPr>
            <a:r>
              <a:rPr lang="zh-CN" altLang="zh-CN" sz="1800" kern="100" dirty="0">
                <a:effectLst/>
                <a:latin typeface="Times New Roman" panose="02020603050405020304" pitchFamily="18" charset="0"/>
                <a:ea typeface="宋体" panose="02010600030101010101" pitchFamily="2" charset="-122"/>
              </a:rPr>
              <a:t>希腊研究团队开发的</a:t>
            </a:r>
            <a:r>
              <a:rPr lang="en-US" altLang="zh-CN" sz="1800" kern="100" dirty="0">
                <a:effectLst/>
                <a:latin typeface="Times New Roman" panose="02020603050405020304" pitchFamily="18" charset="0"/>
                <a:ea typeface="宋体" panose="02010600030101010101" pitchFamily="2" charset="-122"/>
              </a:rPr>
              <a:t>SAR</a:t>
            </a:r>
            <a:r>
              <a:rPr lang="zh-CN" altLang="zh-CN" sz="1800" kern="100" dirty="0">
                <a:effectLst/>
                <a:latin typeface="Times New Roman" panose="02020603050405020304" pitchFamily="18" charset="0"/>
                <a:ea typeface="宋体" panose="02010600030101010101" pitchFamily="2" charset="-122"/>
              </a:rPr>
              <a:t>救援车载系统通过重构</a:t>
            </a:r>
            <a:r>
              <a:rPr lang="en-US" altLang="zh-CN" sz="1800" kern="100" dirty="0">
                <a:effectLst/>
                <a:latin typeface="Times New Roman" panose="02020603050405020304" pitchFamily="18" charset="0"/>
                <a:ea typeface="宋体" panose="02010600030101010101" pitchFamily="2" charset="-122"/>
              </a:rPr>
              <a:t>C2f</a:t>
            </a:r>
            <a:r>
              <a:rPr lang="zh-CN" altLang="zh-CN" sz="1800" kern="100" dirty="0">
                <a:effectLst/>
                <a:latin typeface="Times New Roman" panose="02020603050405020304" pitchFamily="18" charset="0"/>
                <a:ea typeface="宋体" panose="02010600030101010101" pitchFamily="2" charset="-122"/>
              </a:rPr>
              <a:t>模块显著提升了处理效率，相比传统的</a:t>
            </a:r>
            <a:r>
              <a:rPr lang="en-US" altLang="zh-CN" sz="1800" kern="100" dirty="0">
                <a:effectLst/>
                <a:latin typeface="Times New Roman" panose="02020603050405020304" pitchFamily="18" charset="0"/>
                <a:ea typeface="宋体" panose="02010600030101010101" pitchFamily="2" charset="-122"/>
              </a:rPr>
              <a:t>YOLOv5</a:t>
            </a:r>
            <a:r>
              <a:rPr lang="zh-CN" altLang="zh-CN" sz="1800" kern="100" dirty="0">
                <a:effectLst/>
                <a:latin typeface="Times New Roman" panose="02020603050405020304" pitchFamily="18" charset="0"/>
                <a:ea typeface="宋体" panose="02010600030101010101" pitchFamily="2" charset="-122"/>
              </a:rPr>
              <a:t>降低</a:t>
            </a:r>
            <a:r>
              <a:rPr lang="en-US" altLang="zh-CN" sz="1800" kern="100" dirty="0">
                <a:effectLst/>
                <a:latin typeface="Times New Roman" panose="02020603050405020304" pitchFamily="18" charset="0"/>
                <a:ea typeface="宋体" panose="02010600030101010101" pitchFamily="2" charset="-122"/>
              </a:rPr>
              <a:t>23%</a:t>
            </a:r>
            <a:r>
              <a:rPr lang="zh-CN" altLang="zh-CN" sz="1800" kern="100" dirty="0">
                <a:effectLst/>
                <a:latin typeface="Times New Roman" panose="02020603050405020304" pitchFamily="18" charset="0"/>
                <a:ea typeface="宋体" panose="02010600030101010101" pitchFamily="2" charset="-122"/>
              </a:rPr>
              <a:t>推理延迟的同时保持了</a:t>
            </a:r>
            <a:r>
              <a:rPr lang="en-US" altLang="zh-CN" sz="1800" kern="100" dirty="0">
                <a:effectLst/>
                <a:latin typeface="Times New Roman" panose="02020603050405020304" pitchFamily="18" charset="0"/>
                <a:ea typeface="宋体" panose="02010600030101010101" pitchFamily="2" charset="-122"/>
              </a:rPr>
              <a:t>98%</a:t>
            </a:r>
            <a:r>
              <a:rPr lang="zh-CN" altLang="zh-CN" sz="1800" kern="100" dirty="0">
                <a:effectLst/>
                <a:latin typeface="Times New Roman" panose="02020603050405020304" pitchFamily="18" charset="0"/>
                <a:ea typeface="宋体" panose="02010600030101010101" pitchFamily="2" charset="-122"/>
              </a:rPr>
              <a:t>以上的手势控制准确率。他们创新性的采用无锚点设计和解耦头结构，适合用于救灾车辆等这种低算力场景下的实时跟踪需求。</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沙特阿拉伯的研究团队所提出的</a:t>
            </a:r>
            <a:r>
              <a:rPr lang="en-US" altLang="zh-CN" sz="1800" kern="100" dirty="0">
                <a:effectLst/>
                <a:latin typeface="Times New Roman" panose="02020603050405020304" pitchFamily="18" charset="0"/>
                <a:ea typeface="宋体" panose="02010600030101010101" pitchFamily="2" charset="-122"/>
              </a:rPr>
              <a:t>WSA-YOLO</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架构通过加权空间注意力机制平衡计算效率和准确度，这个方案在电力巡检无人机等移动平台上验证了可行性，它的自适应特征选择机制有效解决了林区道路等复杂背景下的跟踪漂移问题</a:t>
            </a:r>
            <a:endParaRPr lang="zh-CN" altLang="en-US" dirty="0"/>
          </a:p>
        </p:txBody>
      </p:sp>
    </p:spTree>
    <p:extLst>
      <p:ext uri="{BB962C8B-B14F-4D97-AF65-F5344CB8AC3E}">
        <p14:creationId xmlns:p14="http://schemas.microsoft.com/office/powerpoint/2010/main" val="1284247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3413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智能交通系统中的目标检测技术原理</a:t>
            </a:r>
            <a:endParaRPr lang="en-US" sz="4450" dirty="0"/>
          </a:p>
        </p:txBody>
      </p:sp>
      <p:sp>
        <p:nvSpPr>
          <p:cNvPr id="4" name="Shape 1"/>
          <p:cNvSpPr/>
          <p:nvPr/>
        </p:nvSpPr>
        <p:spPr>
          <a:xfrm>
            <a:off x="793790" y="3391853"/>
            <a:ext cx="3664863" cy="1669852"/>
          </a:xfrm>
          <a:prstGeom prst="roundRect">
            <a:avLst>
              <a:gd name="adj" fmla="val 2038"/>
            </a:avLst>
          </a:prstGeom>
          <a:solidFill>
            <a:srgbClr val="EDEBE3"/>
          </a:solidFill>
          <a:ln/>
        </p:spPr>
      </p:sp>
      <p:sp>
        <p:nvSpPr>
          <p:cNvPr id="5" name="Text 2"/>
          <p:cNvSpPr/>
          <p:nvPr/>
        </p:nvSpPr>
        <p:spPr>
          <a:xfrm>
            <a:off x="1020604" y="36186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传统目标检测</a:t>
            </a:r>
            <a:endParaRPr lang="en-US" sz="2200" dirty="0"/>
          </a:p>
        </p:txBody>
      </p:sp>
      <p:sp>
        <p:nvSpPr>
          <p:cNvPr id="6" name="Text 3"/>
          <p:cNvSpPr/>
          <p:nvPr/>
        </p:nvSpPr>
        <p:spPr>
          <a:xfrm>
            <a:off x="1020604" y="4109085"/>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依赖人工特征如Haar、HOG，精度与鲁棒性有限。</a:t>
            </a:r>
            <a:endParaRPr lang="en-US" sz="1750" dirty="0"/>
          </a:p>
        </p:txBody>
      </p:sp>
      <p:sp>
        <p:nvSpPr>
          <p:cNvPr id="7" name="Shape 4"/>
          <p:cNvSpPr/>
          <p:nvPr/>
        </p:nvSpPr>
        <p:spPr>
          <a:xfrm>
            <a:off x="4685467" y="3391853"/>
            <a:ext cx="3664863" cy="1669852"/>
          </a:xfrm>
          <a:prstGeom prst="roundRect">
            <a:avLst>
              <a:gd name="adj" fmla="val 2038"/>
            </a:avLst>
          </a:prstGeom>
          <a:solidFill>
            <a:srgbClr val="EDEBE3"/>
          </a:solidFill>
          <a:ln/>
        </p:spPr>
      </p:sp>
      <p:sp>
        <p:nvSpPr>
          <p:cNvPr id="8" name="Text 5"/>
          <p:cNvSpPr/>
          <p:nvPr/>
        </p:nvSpPr>
        <p:spPr>
          <a:xfrm>
            <a:off x="4912281" y="36186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深度学习检测</a:t>
            </a:r>
            <a:endParaRPr lang="en-US" sz="2200" dirty="0"/>
          </a:p>
        </p:txBody>
      </p:sp>
      <p:sp>
        <p:nvSpPr>
          <p:cNvPr id="9" name="Text 6"/>
          <p:cNvSpPr/>
          <p:nvPr/>
        </p:nvSpPr>
        <p:spPr>
          <a:xfrm>
            <a:off x="4912281" y="4109085"/>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卷积神经网络显著提升泛化能力和多目标检测精度。</a:t>
            </a:r>
            <a:endParaRPr lang="en-US" sz="1750" dirty="0"/>
          </a:p>
        </p:txBody>
      </p:sp>
      <p:sp>
        <p:nvSpPr>
          <p:cNvPr id="10" name="Shape 7"/>
          <p:cNvSpPr/>
          <p:nvPr/>
        </p:nvSpPr>
        <p:spPr>
          <a:xfrm>
            <a:off x="793790" y="5288518"/>
            <a:ext cx="7556421" cy="1306949"/>
          </a:xfrm>
          <a:prstGeom prst="roundRect">
            <a:avLst>
              <a:gd name="adj" fmla="val 2603"/>
            </a:avLst>
          </a:prstGeom>
          <a:solidFill>
            <a:srgbClr val="EDEBE3"/>
          </a:solidFill>
          <a:ln/>
        </p:spPr>
      </p:sp>
      <p:sp>
        <p:nvSpPr>
          <p:cNvPr id="11" name="Text 8"/>
          <p:cNvSpPr/>
          <p:nvPr/>
        </p:nvSpPr>
        <p:spPr>
          <a:xfrm>
            <a:off x="1020604" y="55153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YOLOv8特点</a:t>
            </a:r>
            <a:endParaRPr lang="en-US" sz="2200" dirty="0"/>
          </a:p>
        </p:txBody>
      </p:sp>
      <p:sp>
        <p:nvSpPr>
          <p:cNvPr id="12" name="Text 9"/>
          <p:cNvSpPr/>
          <p:nvPr/>
        </p:nvSpPr>
        <p:spPr>
          <a:xfrm>
            <a:off x="1020604" y="6005751"/>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端到端单网络，轻量化设计，实现高效实时检测。</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45068" y="429220"/>
            <a:ext cx="3893463" cy="486608"/>
          </a:xfrm>
          <a:prstGeom prst="rect">
            <a:avLst/>
          </a:prstGeom>
          <a:noFill/>
          <a:ln/>
        </p:spPr>
        <p:txBody>
          <a:bodyPr wrap="none" lIns="0" tIns="0" rIns="0" bIns="0" rtlCol="0" anchor="t"/>
          <a:lstStyle/>
          <a:p>
            <a:pPr marL="0" indent="0" algn="l">
              <a:lnSpc>
                <a:spcPts val="3800"/>
              </a:lnSpc>
              <a:buNone/>
            </a:pPr>
            <a:r>
              <a:rPr lang="en-US" sz="3050" dirty="0">
                <a:solidFill>
                  <a:srgbClr val="161613"/>
                </a:solidFill>
                <a:latin typeface="DM Sans Medium" pitchFamily="34" charset="0"/>
                <a:ea typeface="DM Sans Medium" pitchFamily="34" charset="-122"/>
                <a:cs typeface="DM Sans Medium" pitchFamily="34" charset="-120"/>
              </a:rPr>
              <a:t>YOLOv8网络结构</a:t>
            </a:r>
            <a:endParaRPr lang="en-US" sz="3050" dirty="0"/>
          </a:p>
        </p:txBody>
      </p:sp>
      <p:pic>
        <p:nvPicPr>
          <p:cNvPr id="3" name="Image 0" descr="preencoded.png"/>
          <p:cNvPicPr>
            <a:picLocks noChangeAspect="1"/>
          </p:cNvPicPr>
          <p:nvPr/>
        </p:nvPicPr>
        <p:blipFill>
          <a:blip r:embed="rId3"/>
          <a:stretch>
            <a:fillRect/>
          </a:stretch>
        </p:blipFill>
        <p:spPr>
          <a:xfrm>
            <a:off x="545068" y="1324570"/>
            <a:ext cx="5612725" cy="5876449"/>
          </a:xfrm>
          <a:prstGeom prst="rect">
            <a:avLst/>
          </a:prstGeom>
        </p:spPr>
      </p:pic>
      <p:sp>
        <p:nvSpPr>
          <p:cNvPr id="4" name="Text 1"/>
          <p:cNvSpPr/>
          <p:nvPr/>
        </p:nvSpPr>
        <p:spPr>
          <a:xfrm>
            <a:off x="6890400" y="1201357"/>
            <a:ext cx="7202433" cy="996315"/>
          </a:xfrm>
          <a:prstGeom prst="rect">
            <a:avLst/>
          </a:prstGeom>
          <a:noFill/>
          <a:ln/>
        </p:spPr>
        <p:txBody>
          <a:bodyPr wrap="square" lIns="0" tIns="0" rIns="0" bIns="0" rtlCol="0" anchor="t"/>
          <a:lstStyle/>
          <a:p>
            <a:pPr marL="0" indent="0" algn="l">
              <a:lnSpc>
                <a:spcPts val="1950"/>
              </a:lnSpc>
              <a:buNone/>
            </a:pPr>
            <a:r>
              <a:rPr lang="en-US" sz="1600" dirty="0">
                <a:solidFill>
                  <a:srgbClr val="161613"/>
                </a:solidFill>
                <a:latin typeface="Inter" pitchFamily="34" charset="0"/>
                <a:ea typeface="Inter" pitchFamily="34" charset="-122"/>
                <a:cs typeface="Inter" pitchFamily="34" charset="-120"/>
              </a:rPr>
              <a:t>默认输入的是一张640 × 640 × 3的图片，自底向上卷积，在w和h两个方向上会不断缩小，在特征向量channel通道上不断上升，最后得到p3、p4和p5三个特征向量，之后传入到预测头当中，进而得到我们需要的边界框。</a:t>
            </a:r>
            <a:endParaRPr lang="en-US" sz="1600" dirty="0"/>
          </a:p>
        </p:txBody>
      </p:sp>
      <p:sp>
        <p:nvSpPr>
          <p:cNvPr id="5" name="Text 2"/>
          <p:cNvSpPr/>
          <p:nvPr/>
        </p:nvSpPr>
        <p:spPr>
          <a:xfrm>
            <a:off x="6890400" y="4985214"/>
            <a:ext cx="7202433" cy="249079"/>
          </a:xfrm>
          <a:prstGeom prst="rect">
            <a:avLst/>
          </a:prstGeom>
          <a:noFill/>
          <a:ln/>
        </p:spPr>
        <p:txBody>
          <a:bodyPr wrap="none" lIns="0" tIns="0" rIns="0" bIns="0" rtlCol="0" anchor="t"/>
          <a:lstStyle/>
          <a:p>
            <a:pPr marL="0" indent="0" algn="l">
              <a:lnSpc>
                <a:spcPts val="1950"/>
              </a:lnSpc>
              <a:buNone/>
            </a:pPr>
            <a:r>
              <a:rPr lang="en-US" sz="1600" dirty="0">
                <a:solidFill>
                  <a:srgbClr val="161613"/>
                </a:solidFill>
                <a:latin typeface="Inter" pitchFamily="34" charset="0"/>
                <a:ea typeface="Inter" pitchFamily="34" charset="-122"/>
                <a:cs typeface="Inter" pitchFamily="34" charset="-120"/>
              </a:rPr>
              <a:t>本系统使用的是yolov8n.pt模型，具体参数是[0.33 0.25 1024]。</a:t>
            </a:r>
            <a:endParaRPr lang="en-US" sz="1600" dirty="0"/>
          </a:p>
        </p:txBody>
      </p:sp>
      <p:sp>
        <p:nvSpPr>
          <p:cNvPr id="6" name="Text 3"/>
          <p:cNvSpPr/>
          <p:nvPr/>
        </p:nvSpPr>
        <p:spPr>
          <a:xfrm>
            <a:off x="545068" y="7551301"/>
            <a:ext cx="13540264" cy="249079"/>
          </a:xfrm>
          <a:prstGeom prst="rect">
            <a:avLst/>
          </a:prstGeom>
          <a:noFill/>
          <a:ln/>
        </p:spPr>
        <p:txBody>
          <a:bodyPr wrap="none" lIns="0" tIns="0" rIns="0" bIns="0" rtlCol="0" anchor="t"/>
          <a:lstStyle/>
          <a:p>
            <a:pPr marL="0" indent="0" algn="l">
              <a:lnSpc>
                <a:spcPts val="1950"/>
              </a:lnSpc>
              <a:buNone/>
            </a:pPr>
            <a:endParaRPr lang="en-US" sz="1200" dirty="0"/>
          </a:p>
        </p:txBody>
      </p:sp>
      <p:sp>
        <p:nvSpPr>
          <p:cNvPr id="9" name="Text 1">
            <a:extLst>
              <a:ext uri="{FF2B5EF4-FFF2-40B4-BE49-F238E27FC236}">
                <a16:creationId xmlns:a16="http://schemas.microsoft.com/office/drawing/2014/main" id="{1B940F53-FAC8-1C76-EFC8-22C4B73FFBDA}"/>
              </a:ext>
            </a:extLst>
          </p:cNvPr>
          <p:cNvSpPr/>
          <p:nvPr/>
        </p:nvSpPr>
        <p:spPr>
          <a:xfrm>
            <a:off x="6890400" y="3068872"/>
            <a:ext cx="7202433" cy="996315"/>
          </a:xfrm>
          <a:prstGeom prst="rect">
            <a:avLst/>
          </a:prstGeom>
          <a:noFill/>
          <a:ln/>
        </p:spPr>
        <p:txBody>
          <a:bodyPr wrap="square" lIns="0" tIns="0" rIns="0" bIns="0" rtlCol="0" anchor="t"/>
          <a:lstStyle/>
          <a:p>
            <a:r>
              <a:rPr lang="zh-CN" altLang="en-US" sz="1600" dirty="0"/>
              <a:t>每一个</a:t>
            </a:r>
            <a:r>
              <a:rPr lang="en-US" altLang="zh-CN" sz="1600" dirty="0"/>
              <a:t>conv</a:t>
            </a:r>
            <a:r>
              <a:rPr lang="zh-CN" altLang="en-US" sz="1600" dirty="0"/>
              <a:t>都是卷积核为</a:t>
            </a:r>
            <a:r>
              <a:rPr lang="en-US" altLang="zh-CN" sz="1600" dirty="0"/>
              <a:t>3</a:t>
            </a:r>
            <a:r>
              <a:rPr lang="zh-CN" altLang="en-US" sz="1600" dirty="0"/>
              <a:t>，步矩为</a:t>
            </a:r>
            <a:r>
              <a:rPr lang="en-US" altLang="zh-CN" sz="1600" dirty="0"/>
              <a:t>2</a:t>
            </a:r>
            <a:r>
              <a:rPr lang="zh-CN" altLang="en-US" sz="1600" dirty="0"/>
              <a:t>，填充大小为</a:t>
            </a:r>
            <a:r>
              <a:rPr lang="en-US" altLang="zh-CN" sz="1600" dirty="0"/>
              <a:t>1</a:t>
            </a:r>
            <a:r>
              <a:rPr lang="zh-CN" altLang="en-US" sz="1600" dirty="0"/>
              <a:t>，经过卷积下采样之后成为</a:t>
            </a:r>
            <a:r>
              <a:rPr lang="en-US" altLang="zh-CN" sz="1600" dirty="0"/>
              <a:t>320 × 320</a:t>
            </a:r>
            <a:r>
              <a:rPr lang="zh-CN" altLang="en-US" sz="1600" dirty="0"/>
              <a:t>，循环往复，最后成为</a:t>
            </a:r>
            <a:r>
              <a:rPr lang="en-US" altLang="zh-CN" sz="1600" dirty="0"/>
              <a:t>20 × 20</a:t>
            </a:r>
            <a:r>
              <a:rPr lang="zh-CN" altLang="en-US" sz="1600"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68561"/>
            <a:ext cx="7218164"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YOLOv8网络架构与检测流程</a:t>
            </a:r>
            <a:endParaRPr lang="en-US" sz="4450" dirty="0"/>
          </a:p>
        </p:txBody>
      </p:sp>
      <p:pic>
        <p:nvPicPr>
          <p:cNvPr id="3" name="Image 0" descr="preencoded.png"/>
          <p:cNvPicPr>
            <a:picLocks noChangeAspect="1"/>
          </p:cNvPicPr>
          <p:nvPr/>
        </p:nvPicPr>
        <p:blipFill>
          <a:blip r:embed="rId3"/>
          <a:stretch>
            <a:fillRect/>
          </a:stretch>
        </p:blipFill>
        <p:spPr>
          <a:xfrm>
            <a:off x="793790" y="1917502"/>
            <a:ext cx="1134070" cy="1360884"/>
          </a:xfrm>
          <a:prstGeom prst="rect">
            <a:avLst/>
          </a:prstGeom>
        </p:spPr>
      </p:pic>
      <p:sp>
        <p:nvSpPr>
          <p:cNvPr id="4" name="Text 1"/>
          <p:cNvSpPr/>
          <p:nvPr/>
        </p:nvSpPr>
        <p:spPr>
          <a:xfrm>
            <a:off x="2268022" y="21443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Backbone</a:t>
            </a:r>
            <a:endParaRPr lang="en-US" sz="2200" dirty="0"/>
          </a:p>
        </p:txBody>
      </p:sp>
      <p:sp>
        <p:nvSpPr>
          <p:cNvPr id="5" name="Text 2"/>
          <p:cNvSpPr/>
          <p:nvPr/>
        </p:nvSpPr>
        <p:spPr>
          <a:xfrm>
            <a:off x="2268022" y="2634734"/>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采用C2f模块提取图像深层特征，轻量高效。</a:t>
            </a:r>
            <a:endParaRPr lang="en-US" sz="1750" dirty="0"/>
          </a:p>
        </p:txBody>
      </p:sp>
      <p:pic>
        <p:nvPicPr>
          <p:cNvPr id="6" name="Image 1" descr="preencoded.png"/>
          <p:cNvPicPr>
            <a:picLocks noChangeAspect="1"/>
          </p:cNvPicPr>
          <p:nvPr/>
        </p:nvPicPr>
        <p:blipFill>
          <a:blip r:embed="rId4"/>
          <a:stretch>
            <a:fillRect/>
          </a:stretch>
        </p:blipFill>
        <p:spPr>
          <a:xfrm>
            <a:off x="793790" y="3278386"/>
            <a:ext cx="1134070" cy="1360884"/>
          </a:xfrm>
          <a:prstGeom prst="rect">
            <a:avLst/>
          </a:prstGeom>
        </p:spPr>
      </p:pic>
      <p:sp>
        <p:nvSpPr>
          <p:cNvPr id="7" name="Text 3"/>
          <p:cNvSpPr/>
          <p:nvPr/>
        </p:nvSpPr>
        <p:spPr>
          <a:xfrm>
            <a:off x="2268022" y="35052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Neck</a:t>
            </a:r>
            <a:endParaRPr lang="en-US" sz="2200" dirty="0"/>
          </a:p>
        </p:txBody>
      </p:sp>
      <p:sp>
        <p:nvSpPr>
          <p:cNvPr id="8" name="Text 4"/>
          <p:cNvSpPr/>
          <p:nvPr/>
        </p:nvSpPr>
        <p:spPr>
          <a:xfrm>
            <a:off x="2268022" y="3995618"/>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融合多尺度特征，提升小目标检测能力。</a:t>
            </a:r>
            <a:endParaRPr lang="en-US" sz="1750" dirty="0"/>
          </a:p>
        </p:txBody>
      </p:sp>
      <p:pic>
        <p:nvPicPr>
          <p:cNvPr id="9" name="Image 2" descr="preencoded.png"/>
          <p:cNvPicPr>
            <a:picLocks noChangeAspect="1"/>
          </p:cNvPicPr>
          <p:nvPr/>
        </p:nvPicPr>
        <p:blipFill>
          <a:blip r:embed="rId5"/>
          <a:stretch>
            <a:fillRect/>
          </a:stretch>
        </p:blipFill>
        <p:spPr>
          <a:xfrm>
            <a:off x="793790" y="4639270"/>
            <a:ext cx="1134070" cy="1360884"/>
          </a:xfrm>
          <a:prstGeom prst="rect">
            <a:avLst/>
          </a:prstGeom>
        </p:spPr>
      </p:pic>
      <p:sp>
        <p:nvSpPr>
          <p:cNvPr id="10" name="Text 5"/>
          <p:cNvSpPr/>
          <p:nvPr/>
        </p:nvSpPr>
        <p:spPr>
          <a:xfrm>
            <a:off x="2268022" y="486608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Head</a:t>
            </a:r>
            <a:endParaRPr lang="en-US" sz="2200" dirty="0"/>
          </a:p>
        </p:txBody>
      </p:sp>
      <p:sp>
        <p:nvSpPr>
          <p:cNvPr id="11" name="Text 6"/>
          <p:cNvSpPr/>
          <p:nvPr/>
        </p:nvSpPr>
        <p:spPr>
          <a:xfrm>
            <a:off x="2268022" y="5356503"/>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Anchor-Free输出，减少超参数依赖。</a:t>
            </a:r>
            <a:endParaRPr lang="en-US" sz="1750" dirty="0"/>
          </a:p>
        </p:txBody>
      </p:sp>
      <p:pic>
        <p:nvPicPr>
          <p:cNvPr id="12" name="Image 3" descr="preencoded.png"/>
          <p:cNvPicPr>
            <a:picLocks noChangeAspect="1"/>
          </p:cNvPicPr>
          <p:nvPr/>
        </p:nvPicPr>
        <p:blipFill>
          <a:blip r:embed="rId6"/>
          <a:stretch>
            <a:fillRect/>
          </a:stretch>
        </p:blipFill>
        <p:spPr>
          <a:xfrm>
            <a:off x="793790" y="6000155"/>
            <a:ext cx="1134070" cy="1360884"/>
          </a:xfrm>
          <a:prstGeom prst="rect">
            <a:avLst/>
          </a:prstGeom>
        </p:spPr>
      </p:pic>
      <p:sp>
        <p:nvSpPr>
          <p:cNvPr id="13" name="Text 7"/>
          <p:cNvSpPr/>
          <p:nvPr/>
        </p:nvSpPr>
        <p:spPr>
          <a:xfrm>
            <a:off x="2268022" y="62269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检测流程</a:t>
            </a:r>
            <a:endParaRPr lang="en-US" sz="2200" dirty="0"/>
          </a:p>
        </p:txBody>
      </p:sp>
      <p:sp>
        <p:nvSpPr>
          <p:cNvPr id="14" name="Text 8"/>
          <p:cNvSpPr/>
          <p:nvPr/>
        </p:nvSpPr>
        <p:spPr>
          <a:xfrm>
            <a:off x="2268022" y="6717387"/>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图像预处理→特征提取→分类预测→非极大值抑制→结果输出。</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080855"/>
            <a:ext cx="7631549"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DeepSort多目标跟踪算法原理</a:t>
            </a:r>
            <a:endParaRPr lang="en-US" sz="4450" dirty="0"/>
          </a:p>
        </p:txBody>
      </p:sp>
      <p:sp>
        <p:nvSpPr>
          <p:cNvPr id="3" name="Text 1"/>
          <p:cNvSpPr/>
          <p:nvPr/>
        </p:nvSpPr>
        <p:spPr>
          <a:xfrm>
            <a:off x="793790" y="33566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多目标跟踪任务</a:t>
            </a:r>
            <a:endParaRPr lang="en-US" sz="2200" dirty="0"/>
          </a:p>
        </p:txBody>
      </p:sp>
      <p:sp>
        <p:nvSpPr>
          <p:cNvPr id="4" name="Text 2"/>
          <p:cNvSpPr/>
          <p:nvPr/>
        </p:nvSpPr>
        <p:spPr>
          <a:xfrm>
            <a:off x="793790" y="3937754"/>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在视频中识别与跟踪若干个目标，为每个目标赋唯一ID，形成持续轨迹。</a:t>
            </a:r>
            <a:endParaRPr lang="en-US" sz="1750" dirty="0"/>
          </a:p>
        </p:txBody>
      </p:sp>
      <p:sp>
        <p:nvSpPr>
          <p:cNvPr id="5" name="Text 3"/>
          <p:cNvSpPr/>
          <p:nvPr/>
        </p:nvSpPr>
        <p:spPr>
          <a:xfrm>
            <a:off x="7599521" y="33566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算法流程</a:t>
            </a:r>
            <a:endParaRPr lang="en-US" sz="2200" dirty="0"/>
          </a:p>
        </p:txBody>
      </p:sp>
      <p:sp>
        <p:nvSpPr>
          <p:cNvPr id="6" name="Text 4"/>
          <p:cNvSpPr/>
          <p:nvPr/>
        </p:nvSpPr>
        <p:spPr>
          <a:xfrm>
            <a:off x="7599521" y="393775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目标检测输入</a:t>
            </a:r>
            <a:endParaRPr lang="en-US" sz="1750" dirty="0"/>
          </a:p>
        </p:txBody>
      </p:sp>
      <p:sp>
        <p:nvSpPr>
          <p:cNvPr id="7" name="Text 5"/>
          <p:cNvSpPr/>
          <p:nvPr/>
        </p:nvSpPr>
        <p:spPr>
          <a:xfrm>
            <a:off x="7599521"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卡尔曼滤波状态预测</a:t>
            </a:r>
            <a:endParaRPr lang="en-US" sz="1750" dirty="0"/>
          </a:p>
        </p:txBody>
      </p:sp>
      <p:sp>
        <p:nvSpPr>
          <p:cNvPr id="8" name="Text 6"/>
          <p:cNvSpPr/>
          <p:nvPr/>
        </p:nvSpPr>
        <p:spPr>
          <a:xfrm>
            <a:off x="7599521" y="48221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提取外观特征</a:t>
            </a:r>
            <a:endParaRPr lang="en-US" sz="1750" dirty="0"/>
          </a:p>
        </p:txBody>
      </p:sp>
      <p:sp>
        <p:nvSpPr>
          <p:cNvPr id="9" name="Text 7"/>
          <p:cNvSpPr/>
          <p:nvPr/>
        </p:nvSpPr>
        <p:spPr>
          <a:xfrm>
            <a:off x="7599521" y="52643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多指标匹配关联</a:t>
            </a:r>
            <a:endParaRPr lang="en-US" sz="1750" dirty="0"/>
          </a:p>
        </p:txBody>
      </p:sp>
      <p:sp>
        <p:nvSpPr>
          <p:cNvPr id="10" name="Text 8"/>
          <p:cNvSpPr/>
          <p:nvPr/>
        </p:nvSpPr>
        <p:spPr>
          <a:xfrm>
            <a:off x="7599521" y="570654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轨迹更新及管理</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95789" y="468035"/>
            <a:ext cx="4255651" cy="531852"/>
          </a:xfrm>
          <a:prstGeom prst="rect">
            <a:avLst/>
          </a:prstGeom>
          <a:noFill/>
          <a:ln/>
        </p:spPr>
        <p:txBody>
          <a:bodyPr wrap="none" lIns="0" tIns="0" rIns="0" bIns="0" rtlCol="0" anchor="t"/>
          <a:lstStyle/>
          <a:p>
            <a:pPr marL="0" indent="0" algn="l">
              <a:lnSpc>
                <a:spcPts val="4150"/>
              </a:lnSpc>
              <a:buNone/>
            </a:pPr>
            <a:r>
              <a:rPr lang="en-US" sz="3350" dirty="0">
                <a:solidFill>
                  <a:srgbClr val="161613"/>
                </a:solidFill>
                <a:latin typeface="DM Sans Medium" pitchFamily="34" charset="0"/>
                <a:ea typeface="DM Sans Medium" pitchFamily="34" charset="-122"/>
                <a:cs typeface="DM Sans Medium" pitchFamily="34" charset="-120"/>
              </a:rPr>
              <a:t>卡尔曼滤波</a:t>
            </a:r>
            <a:endParaRPr lang="en-US" sz="3350" dirty="0"/>
          </a:p>
        </p:txBody>
      </p:sp>
      <p:sp>
        <p:nvSpPr>
          <p:cNvPr id="3" name="Text 1"/>
          <p:cNvSpPr/>
          <p:nvPr/>
        </p:nvSpPr>
        <p:spPr>
          <a:xfrm>
            <a:off x="0" y="1365945"/>
            <a:ext cx="13438823" cy="531852"/>
          </a:xfrm>
          <a:prstGeom prst="rect">
            <a:avLst/>
          </a:prstGeom>
          <a:noFill/>
          <a:ln/>
        </p:spPr>
        <p:txBody>
          <a:bodyPr wrap="none" lIns="0" tIns="0" rIns="0" bIns="0" rtlCol="0" anchor="t"/>
          <a:lstStyle/>
          <a:p>
            <a:pPr marL="0" indent="0" algn="l">
              <a:lnSpc>
                <a:spcPts val="2100"/>
              </a:lnSpc>
              <a:buNone/>
            </a:pPr>
            <a:r>
              <a:rPr lang="en-US" sz="2400" dirty="0">
                <a:solidFill>
                  <a:srgbClr val="161613"/>
                </a:solidFill>
                <a:latin typeface="Inter" pitchFamily="34" charset="0"/>
                <a:ea typeface="Inter" pitchFamily="34" charset="-122"/>
                <a:cs typeface="Inter" pitchFamily="34" charset="-120"/>
              </a:rPr>
              <a:t>卡尔曼滤波本质上就是基于估计值和观测值进行综合，即预测值X^的正太分布和观测值y的正太分布进行乘积。</a:t>
            </a:r>
            <a:endParaRPr lang="en-US" sz="2400" dirty="0"/>
          </a:p>
        </p:txBody>
      </p:sp>
      <p:sp>
        <p:nvSpPr>
          <p:cNvPr id="4" name="Text 2"/>
          <p:cNvSpPr/>
          <p:nvPr/>
        </p:nvSpPr>
        <p:spPr>
          <a:xfrm>
            <a:off x="595789" y="2080617"/>
            <a:ext cx="13438823" cy="272415"/>
          </a:xfrm>
          <a:prstGeom prst="rect">
            <a:avLst/>
          </a:prstGeom>
          <a:noFill/>
          <a:ln/>
        </p:spPr>
        <p:txBody>
          <a:bodyPr wrap="none" lIns="0" tIns="0" rIns="0" bIns="0" rtlCol="0" anchor="t"/>
          <a:lstStyle/>
          <a:p>
            <a:pPr marL="0" indent="0" algn="l">
              <a:lnSpc>
                <a:spcPts val="2100"/>
              </a:lnSpc>
              <a:buNone/>
            </a:pPr>
            <a:r>
              <a:rPr lang="en-US" sz="2000" dirty="0">
                <a:solidFill>
                  <a:srgbClr val="161613"/>
                </a:solidFill>
                <a:latin typeface="Inter" pitchFamily="34" charset="0"/>
                <a:ea typeface="Inter" pitchFamily="34" charset="-122"/>
                <a:cs typeface="Inter" pitchFamily="34" charset="-120"/>
              </a:rPr>
              <a:t>时间更新方程:                                                                          状态更新方程：</a:t>
            </a:r>
            <a:endParaRPr lang="en-US" sz="2000" dirty="0"/>
          </a:p>
        </p:txBody>
      </p:sp>
      <p:sp>
        <p:nvSpPr>
          <p:cNvPr id="5" name="Text 3"/>
          <p:cNvSpPr/>
          <p:nvPr/>
        </p:nvSpPr>
        <p:spPr>
          <a:xfrm>
            <a:off x="595789" y="2421136"/>
            <a:ext cx="6234589" cy="272415"/>
          </a:xfrm>
          <a:prstGeom prst="rect">
            <a:avLst/>
          </a:prstGeom>
          <a:noFill/>
          <a:ln/>
        </p:spPr>
        <p:txBody>
          <a:bodyPr wrap="none" lIns="0" tIns="0" rIns="0" bIns="0" rtlCol="0" anchor="t"/>
          <a:lstStyle/>
          <a:p>
            <a:pPr marL="0" indent="0" algn="l">
              <a:lnSpc>
                <a:spcPts val="2100"/>
              </a:lnSpc>
              <a:buNone/>
            </a:pPr>
            <a:endParaRPr lang="en-US" sz="1300" dirty="0"/>
          </a:p>
        </p:txBody>
      </p:sp>
      <p:pic>
        <p:nvPicPr>
          <p:cNvPr id="6" name="Image 0" descr="preencoded.png"/>
          <p:cNvPicPr>
            <a:picLocks noChangeAspect="1"/>
          </p:cNvPicPr>
          <p:nvPr/>
        </p:nvPicPr>
        <p:blipFill>
          <a:blip r:embed="rId3"/>
          <a:srcRect b="60003"/>
          <a:stretch/>
        </p:blipFill>
        <p:spPr>
          <a:xfrm>
            <a:off x="595789" y="2625446"/>
            <a:ext cx="5541024" cy="2172145"/>
          </a:xfrm>
          <a:prstGeom prst="rect">
            <a:avLst/>
          </a:prstGeom>
        </p:spPr>
      </p:pic>
      <p:sp>
        <p:nvSpPr>
          <p:cNvPr id="7" name="Text 4"/>
          <p:cNvSpPr/>
          <p:nvPr/>
        </p:nvSpPr>
        <p:spPr>
          <a:xfrm>
            <a:off x="7253287" y="2421136"/>
            <a:ext cx="6788825" cy="272415"/>
          </a:xfrm>
          <a:prstGeom prst="rect">
            <a:avLst/>
          </a:prstGeom>
          <a:noFill/>
          <a:ln/>
        </p:spPr>
        <p:txBody>
          <a:bodyPr wrap="none" lIns="0" tIns="0" rIns="0" bIns="0" rtlCol="0" anchor="t"/>
          <a:lstStyle/>
          <a:p>
            <a:pPr marL="0" indent="0" algn="l">
              <a:lnSpc>
                <a:spcPts val="2100"/>
              </a:lnSpc>
              <a:buNone/>
            </a:pPr>
            <a:endParaRPr lang="en-US" sz="1300" dirty="0"/>
          </a:p>
        </p:txBody>
      </p:sp>
      <p:pic>
        <p:nvPicPr>
          <p:cNvPr id="8" name="Image 1" descr="preencoded.png"/>
          <p:cNvPicPr>
            <a:picLocks noChangeAspect="1"/>
          </p:cNvPicPr>
          <p:nvPr/>
        </p:nvPicPr>
        <p:blipFill>
          <a:blip r:embed="rId4"/>
          <a:srcRect t="38595"/>
          <a:stretch/>
        </p:blipFill>
        <p:spPr>
          <a:xfrm>
            <a:off x="7466401" y="2557343"/>
            <a:ext cx="5090400" cy="2308353"/>
          </a:xfrm>
          <a:prstGeom prst="rect">
            <a:avLst/>
          </a:prstGeom>
        </p:spPr>
      </p:pic>
      <p:sp>
        <p:nvSpPr>
          <p:cNvPr id="9" name="Text 5"/>
          <p:cNvSpPr/>
          <p:nvPr/>
        </p:nvSpPr>
        <p:spPr>
          <a:xfrm>
            <a:off x="595789" y="8225671"/>
            <a:ext cx="13438823" cy="272415"/>
          </a:xfrm>
          <a:prstGeom prst="rect">
            <a:avLst/>
          </a:prstGeom>
          <a:noFill/>
          <a:ln/>
        </p:spPr>
        <p:txBody>
          <a:bodyPr wrap="none" lIns="0" tIns="0" rIns="0" bIns="0" rtlCol="0" anchor="t"/>
          <a:lstStyle/>
          <a:p>
            <a:pPr marL="0" indent="0" algn="l">
              <a:lnSpc>
                <a:spcPts val="2100"/>
              </a:lnSpc>
              <a:buNone/>
            </a:pPr>
            <a:r>
              <a:rPr lang="en-US" sz="1300" dirty="0">
                <a:solidFill>
                  <a:srgbClr val="161613"/>
                </a:solidFill>
                <a:latin typeface="Inter" pitchFamily="34" charset="0"/>
                <a:ea typeface="Inter" pitchFamily="34" charset="-122"/>
                <a:cs typeface="Inter" pitchFamily="34" charset="-120"/>
              </a:rPr>
              <a:t>其中Kk是卡尔曼增益，目的是让最优估计值的方差最小，相当于估计和观测的权重项。</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0925" y="575310"/>
            <a:ext cx="5459849" cy="652582"/>
          </a:xfrm>
          <a:prstGeom prst="rect">
            <a:avLst/>
          </a:prstGeom>
          <a:noFill/>
          <a:ln/>
        </p:spPr>
        <p:txBody>
          <a:bodyPr wrap="none" lIns="0" tIns="0" rIns="0" bIns="0" rtlCol="0" anchor="t"/>
          <a:lstStyle/>
          <a:p>
            <a:pPr marL="0" indent="0" algn="l">
              <a:lnSpc>
                <a:spcPts val="5100"/>
              </a:lnSpc>
              <a:buNone/>
            </a:pPr>
            <a:r>
              <a:rPr lang="en-US" sz="4100" dirty="0">
                <a:solidFill>
                  <a:srgbClr val="161613"/>
                </a:solidFill>
                <a:latin typeface="DM Sans Medium" pitchFamily="34" charset="0"/>
                <a:ea typeface="DM Sans Medium" pitchFamily="34" charset="-122"/>
                <a:cs typeface="DM Sans Medium" pitchFamily="34" charset="-120"/>
              </a:rPr>
              <a:t>DeepSort中的分配问题</a:t>
            </a:r>
            <a:endParaRPr lang="en-US" sz="4100" dirty="0"/>
          </a:p>
        </p:txBody>
      </p:sp>
      <p:sp>
        <p:nvSpPr>
          <p:cNvPr id="3" name="Text 1"/>
          <p:cNvSpPr/>
          <p:nvPr/>
        </p:nvSpPr>
        <p:spPr>
          <a:xfrm>
            <a:off x="730925" y="1645563"/>
            <a:ext cx="13168551" cy="334089"/>
          </a:xfrm>
          <a:prstGeom prst="rect">
            <a:avLst/>
          </a:prstGeom>
          <a:noFill/>
          <a:ln/>
        </p:spPr>
        <p:txBody>
          <a:bodyPr wrap="none" lIns="0" tIns="0" rIns="0" bIns="0" rtlCol="0" anchor="t"/>
          <a:lstStyle/>
          <a:p>
            <a:pPr marL="0" indent="0" algn="l">
              <a:lnSpc>
                <a:spcPts val="2600"/>
              </a:lnSpc>
              <a:buNone/>
            </a:pPr>
            <a:r>
              <a:rPr lang="en-US" sz="1600" dirty="0">
                <a:solidFill>
                  <a:srgbClr val="161613"/>
                </a:solidFill>
                <a:latin typeface="Inter" pitchFamily="34" charset="0"/>
                <a:ea typeface="Inter" pitchFamily="34" charset="-122"/>
                <a:cs typeface="Inter" pitchFamily="34" charset="-120"/>
              </a:rPr>
              <a:t>在DeepSort中，使用了外观特征和运动特征的结合来计算代价矩阵，进而根据代价矩阵使用匈牙利算法进行目标的匹配。</a:t>
            </a:r>
            <a:endParaRPr lang="en-US" sz="1600" dirty="0"/>
          </a:p>
        </p:txBody>
      </p:sp>
      <p:sp>
        <p:nvSpPr>
          <p:cNvPr id="4" name="Text 2"/>
          <p:cNvSpPr/>
          <p:nvPr/>
        </p:nvSpPr>
        <p:spPr>
          <a:xfrm>
            <a:off x="730925" y="2214563"/>
            <a:ext cx="13168551" cy="334089"/>
          </a:xfrm>
          <a:prstGeom prst="rect">
            <a:avLst/>
          </a:prstGeom>
          <a:noFill/>
          <a:ln/>
        </p:spPr>
        <p:txBody>
          <a:bodyPr wrap="none" lIns="0" tIns="0" rIns="0" bIns="0" rtlCol="0" anchor="t"/>
          <a:lstStyle/>
          <a:p>
            <a:pPr marL="0" indent="0" algn="l">
              <a:lnSpc>
                <a:spcPts val="2600"/>
              </a:lnSpc>
              <a:buNone/>
            </a:pPr>
            <a:r>
              <a:rPr lang="en-US" sz="1600" dirty="0">
                <a:solidFill>
                  <a:srgbClr val="161613"/>
                </a:solidFill>
                <a:latin typeface="Inter" pitchFamily="34" charset="0"/>
                <a:ea typeface="Inter" pitchFamily="34" charset="-122"/>
                <a:cs typeface="Inter" pitchFamily="34" charset="-120"/>
              </a:rPr>
              <a:t>对于运动特征使用马氏距离用来衡量预测到的卡尔曼滤波状态和新获得的测量值之间的距离。</a:t>
            </a:r>
            <a:endParaRPr lang="en-US" sz="1600" dirty="0"/>
          </a:p>
        </p:txBody>
      </p:sp>
      <p:pic>
        <p:nvPicPr>
          <p:cNvPr id="5" name="Image 0" descr="preencoded.png"/>
          <p:cNvPicPr>
            <a:picLocks noChangeAspect="1"/>
          </p:cNvPicPr>
          <p:nvPr/>
        </p:nvPicPr>
        <p:blipFill>
          <a:blip r:embed="rId3"/>
          <a:stretch>
            <a:fillRect/>
          </a:stretch>
        </p:blipFill>
        <p:spPr>
          <a:xfrm>
            <a:off x="730925" y="2783562"/>
            <a:ext cx="7296388" cy="1109424"/>
          </a:xfrm>
          <a:prstGeom prst="rect">
            <a:avLst/>
          </a:prstGeom>
        </p:spPr>
      </p:pic>
      <p:sp>
        <p:nvSpPr>
          <p:cNvPr id="6" name="Text 3"/>
          <p:cNvSpPr/>
          <p:nvPr/>
        </p:nvSpPr>
        <p:spPr>
          <a:xfrm>
            <a:off x="730925" y="4127897"/>
            <a:ext cx="13168551" cy="334089"/>
          </a:xfrm>
          <a:prstGeom prst="rect">
            <a:avLst/>
          </a:prstGeom>
          <a:noFill/>
          <a:ln/>
        </p:spPr>
        <p:txBody>
          <a:bodyPr wrap="none" lIns="0" tIns="0" rIns="0" bIns="0" rtlCol="0" anchor="t"/>
          <a:lstStyle/>
          <a:p>
            <a:pPr marL="0" indent="0" algn="l">
              <a:lnSpc>
                <a:spcPts val="2600"/>
              </a:lnSpc>
              <a:buNone/>
            </a:pPr>
            <a:r>
              <a:rPr lang="en-US" sz="1600" dirty="0">
                <a:solidFill>
                  <a:srgbClr val="161613"/>
                </a:solidFill>
                <a:latin typeface="Inter" pitchFamily="34" charset="0"/>
                <a:ea typeface="Inter" pitchFamily="34" charset="-122"/>
                <a:cs typeface="Inter" pitchFamily="34" charset="-120"/>
              </a:rPr>
              <a:t>对于外观特征使用最小余弦距离来求解所有已知的外观特征和获得的检测框的外观特征的距离。</a:t>
            </a:r>
            <a:endParaRPr lang="en-US" sz="1600" dirty="0"/>
          </a:p>
        </p:txBody>
      </p:sp>
      <p:pic>
        <p:nvPicPr>
          <p:cNvPr id="7" name="Image 1" descr="preencoded.png"/>
          <p:cNvPicPr>
            <a:picLocks noChangeAspect="1"/>
          </p:cNvPicPr>
          <p:nvPr/>
        </p:nvPicPr>
        <p:blipFill>
          <a:blip r:embed="rId4"/>
          <a:stretch>
            <a:fillRect/>
          </a:stretch>
        </p:blipFill>
        <p:spPr>
          <a:xfrm>
            <a:off x="730925" y="4696897"/>
            <a:ext cx="9241274" cy="1057156"/>
          </a:xfrm>
          <a:prstGeom prst="rect">
            <a:avLst/>
          </a:prstGeom>
        </p:spPr>
      </p:pic>
      <p:sp>
        <p:nvSpPr>
          <p:cNvPr id="8" name="Text 4"/>
          <p:cNvSpPr/>
          <p:nvPr/>
        </p:nvSpPr>
        <p:spPr>
          <a:xfrm>
            <a:off x="730925" y="5988963"/>
            <a:ext cx="13168551" cy="334089"/>
          </a:xfrm>
          <a:prstGeom prst="rect">
            <a:avLst/>
          </a:prstGeom>
          <a:noFill/>
          <a:ln/>
        </p:spPr>
        <p:txBody>
          <a:bodyPr wrap="none" lIns="0" tIns="0" rIns="0" bIns="0" rtlCol="0" anchor="t"/>
          <a:lstStyle/>
          <a:p>
            <a:pPr marL="0" indent="0" algn="l">
              <a:lnSpc>
                <a:spcPts val="2600"/>
              </a:lnSpc>
              <a:buNone/>
            </a:pPr>
            <a:r>
              <a:rPr lang="en-US" sz="1600" dirty="0">
                <a:solidFill>
                  <a:srgbClr val="161613"/>
                </a:solidFill>
                <a:latin typeface="Inter" pitchFamily="34" charset="0"/>
                <a:ea typeface="Inter" pitchFamily="34" charset="-122"/>
                <a:cs typeface="Inter" pitchFamily="34" charset="-120"/>
              </a:rPr>
              <a:t>最后用一个加权运算来结合运动特征和外观特征。</a:t>
            </a:r>
            <a:endParaRPr lang="en-US" sz="1600" dirty="0"/>
          </a:p>
        </p:txBody>
      </p:sp>
      <p:pic>
        <p:nvPicPr>
          <p:cNvPr id="9" name="Image 2" descr="preencoded.png"/>
          <p:cNvPicPr>
            <a:picLocks noChangeAspect="1"/>
          </p:cNvPicPr>
          <p:nvPr/>
        </p:nvPicPr>
        <p:blipFill>
          <a:blip r:embed="rId5"/>
          <a:stretch>
            <a:fillRect/>
          </a:stretch>
        </p:blipFill>
        <p:spPr>
          <a:xfrm>
            <a:off x="730925" y="6557963"/>
            <a:ext cx="8027432" cy="10963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07012"/>
            <a:ext cx="6236732"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系统架构与硬件环境配置</a:t>
            </a:r>
            <a:endParaRPr lang="en-US" sz="4450" dirty="0"/>
          </a:p>
        </p:txBody>
      </p:sp>
      <p:sp>
        <p:nvSpPr>
          <p:cNvPr id="4" name="Shape 1"/>
          <p:cNvSpPr/>
          <p:nvPr/>
        </p:nvSpPr>
        <p:spPr>
          <a:xfrm>
            <a:off x="793790" y="2855952"/>
            <a:ext cx="3664863" cy="2032754"/>
          </a:xfrm>
          <a:prstGeom prst="roundRect">
            <a:avLst>
              <a:gd name="adj" fmla="val 1674"/>
            </a:avLst>
          </a:prstGeom>
          <a:solidFill>
            <a:srgbClr val="EDEBE3"/>
          </a:solidFill>
          <a:ln/>
        </p:spPr>
      </p:sp>
      <p:sp>
        <p:nvSpPr>
          <p:cNvPr id="5" name="Text 2"/>
          <p:cNvSpPr/>
          <p:nvPr/>
        </p:nvSpPr>
        <p:spPr>
          <a:xfrm>
            <a:off x="1020604" y="30827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硬件配置</a:t>
            </a:r>
            <a:endParaRPr lang="en-US" sz="2200" dirty="0"/>
          </a:p>
        </p:txBody>
      </p:sp>
      <p:sp>
        <p:nvSpPr>
          <p:cNvPr id="6" name="Text 3"/>
          <p:cNvSpPr/>
          <p:nvPr/>
        </p:nvSpPr>
        <p:spPr>
          <a:xfrm>
            <a:off x="1020604" y="3573185"/>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AMD Ryzen 7 5800H处理器，16GB内存，NVIDIA RTX 3050 Ti显卡。</a:t>
            </a:r>
            <a:endParaRPr lang="en-US" sz="1750" dirty="0"/>
          </a:p>
        </p:txBody>
      </p:sp>
      <p:sp>
        <p:nvSpPr>
          <p:cNvPr id="7" name="Shape 4"/>
          <p:cNvSpPr/>
          <p:nvPr/>
        </p:nvSpPr>
        <p:spPr>
          <a:xfrm>
            <a:off x="4685467" y="2855952"/>
            <a:ext cx="3664863" cy="2032754"/>
          </a:xfrm>
          <a:prstGeom prst="roundRect">
            <a:avLst>
              <a:gd name="adj" fmla="val 1674"/>
            </a:avLst>
          </a:prstGeom>
          <a:solidFill>
            <a:srgbClr val="EDEBE3"/>
          </a:solidFill>
          <a:ln/>
        </p:spPr>
      </p:sp>
      <p:sp>
        <p:nvSpPr>
          <p:cNvPr id="8" name="Text 5"/>
          <p:cNvSpPr/>
          <p:nvPr/>
        </p:nvSpPr>
        <p:spPr>
          <a:xfrm>
            <a:off x="4912281" y="30827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软件环境</a:t>
            </a:r>
            <a:endParaRPr lang="en-US" sz="2200" dirty="0"/>
          </a:p>
        </p:txBody>
      </p:sp>
      <p:sp>
        <p:nvSpPr>
          <p:cNvPr id="9" name="Text 6"/>
          <p:cNvSpPr/>
          <p:nvPr/>
        </p:nvSpPr>
        <p:spPr>
          <a:xfrm>
            <a:off x="4912281" y="3573185"/>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Windows 11，Python 3.9，PyTorch 2.2.1，OpenCV，PyQt5。</a:t>
            </a:r>
            <a:endParaRPr lang="en-US" sz="1750" dirty="0"/>
          </a:p>
        </p:txBody>
      </p:sp>
      <p:sp>
        <p:nvSpPr>
          <p:cNvPr id="10" name="Shape 7"/>
          <p:cNvSpPr/>
          <p:nvPr/>
        </p:nvSpPr>
        <p:spPr>
          <a:xfrm>
            <a:off x="793790" y="5115520"/>
            <a:ext cx="7556421" cy="1306949"/>
          </a:xfrm>
          <a:prstGeom prst="roundRect">
            <a:avLst>
              <a:gd name="adj" fmla="val 2603"/>
            </a:avLst>
          </a:prstGeom>
          <a:solidFill>
            <a:srgbClr val="EDEBE3"/>
          </a:solidFill>
          <a:ln/>
        </p:spPr>
      </p:sp>
      <p:sp>
        <p:nvSpPr>
          <p:cNvPr id="11" name="Text 8"/>
          <p:cNvSpPr/>
          <p:nvPr/>
        </p:nvSpPr>
        <p:spPr>
          <a:xfrm>
            <a:off x="1020604" y="534233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数据库</a:t>
            </a:r>
            <a:endParaRPr lang="en-US" sz="2200" dirty="0"/>
          </a:p>
        </p:txBody>
      </p:sp>
      <p:sp>
        <p:nvSpPr>
          <p:cNvPr id="12" name="Text 9"/>
          <p:cNvSpPr/>
          <p:nvPr/>
        </p:nvSpPr>
        <p:spPr>
          <a:xfrm>
            <a:off x="1020604" y="5832753"/>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MySQL 8.0.32负责用户管理与数据存储。</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728</Words>
  <Application>Microsoft Office PowerPoint</Application>
  <PresentationFormat>自定义</PresentationFormat>
  <Paragraphs>89</Paragraphs>
  <Slides>13</Slides>
  <Notes>13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vt:i4>
      </vt:variant>
    </vt:vector>
  </HeadingPairs>
  <TitlesOfParts>
    <vt:vector size="18" baseType="lpstr">
      <vt:lpstr>Times New Roman</vt:lpstr>
      <vt:lpstr>Inter</vt:lpstr>
      <vt:lpstr>Arial</vt:lpstr>
      <vt:lpstr>DM Sans Medium</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w'z'x</cp:lastModifiedBy>
  <cp:revision>17</cp:revision>
  <dcterms:created xsi:type="dcterms:W3CDTF">2025-04-23T16:40:00Z</dcterms:created>
  <dcterms:modified xsi:type="dcterms:W3CDTF">2025-04-24T04:01:05Z</dcterms:modified>
</cp:coreProperties>
</file>